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63" r:id="rId1"/>
  </p:sldMasterIdLst>
  <p:notesMasterIdLst>
    <p:notesMasterId r:id="rId50"/>
  </p:notesMasterIdLst>
  <p:handoutMasterIdLst>
    <p:handoutMasterId r:id="rId51"/>
  </p:handoutMasterIdLst>
  <p:sldIdLst>
    <p:sldId id="256" r:id="rId2"/>
    <p:sldId id="317" r:id="rId3"/>
    <p:sldId id="299" r:id="rId4"/>
    <p:sldId id="836" r:id="rId5"/>
    <p:sldId id="316" r:id="rId6"/>
    <p:sldId id="809" r:id="rId7"/>
    <p:sldId id="810" r:id="rId8"/>
    <p:sldId id="811" r:id="rId9"/>
    <p:sldId id="818" r:id="rId10"/>
    <p:sldId id="835" r:id="rId11"/>
    <p:sldId id="840" r:id="rId12"/>
    <p:sldId id="800" r:id="rId13"/>
    <p:sldId id="812" r:id="rId14"/>
    <p:sldId id="817" r:id="rId15"/>
    <p:sldId id="815" r:id="rId16"/>
    <p:sldId id="816" r:id="rId17"/>
    <p:sldId id="801" r:id="rId18"/>
    <p:sldId id="813" r:id="rId19"/>
    <p:sldId id="814" r:id="rId20"/>
    <p:sldId id="804" r:id="rId21"/>
    <p:sldId id="803" r:id="rId22"/>
    <p:sldId id="838" r:id="rId23"/>
    <p:sldId id="842" r:id="rId24"/>
    <p:sldId id="807" r:id="rId25"/>
    <p:sldId id="837" r:id="rId26"/>
    <p:sldId id="839" r:id="rId27"/>
    <p:sldId id="841" r:id="rId28"/>
    <p:sldId id="797" r:id="rId29"/>
    <p:sldId id="806" r:id="rId30"/>
    <p:sldId id="834" r:id="rId31"/>
    <p:sldId id="820" r:id="rId32"/>
    <p:sldId id="821" r:id="rId33"/>
    <p:sldId id="832" r:id="rId34"/>
    <p:sldId id="819" r:id="rId35"/>
    <p:sldId id="833" r:id="rId36"/>
    <p:sldId id="843" r:id="rId37"/>
    <p:sldId id="330" r:id="rId38"/>
    <p:sldId id="831" r:id="rId39"/>
    <p:sldId id="822" r:id="rId40"/>
    <p:sldId id="823" r:id="rId41"/>
    <p:sldId id="825" r:id="rId42"/>
    <p:sldId id="826" r:id="rId43"/>
    <p:sldId id="829" r:id="rId44"/>
    <p:sldId id="827" r:id="rId45"/>
    <p:sldId id="828" r:id="rId46"/>
    <p:sldId id="802" r:id="rId47"/>
    <p:sldId id="808" r:id="rId48"/>
    <p:sldId id="293" r:id="rId49"/>
  </p:sldIdLst>
  <p:sldSz cx="12188825" cy="6858000"/>
  <p:notesSz cx="6934200" cy="9232900"/>
  <p:custDataLst>
    <p:tags r:id="rId52"/>
  </p:custDataLst>
  <p:defaultTextStyle>
    <a:defPPr>
      <a:defRPr lang="en-US"/>
    </a:defPPr>
    <a:lvl1pPr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1pPr>
    <a:lvl2pPr marL="609468"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2pPr>
    <a:lvl3pPr marL="1218936"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3pPr>
    <a:lvl4pPr marL="1828404"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4pPr>
    <a:lvl5pPr marL="2437872" algn="l" rtl="0" fontAlgn="base">
      <a:spcBef>
        <a:spcPct val="0"/>
      </a:spcBef>
      <a:spcAft>
        <a:spcPct val="0"/>
      </a:spcAft>
      <a:defRPr sz="4300" kern="1200">
        <a:solidFill>
          <a:schemeClr val="tx1"/>
        </a:solidFill>
        <a:latin typeface="Tahoma" pitchFamily="-112" charset="0"/>
        <a:ea typeface="ＭＳ Ｐゴシック" pitchFamily="-112" charset="-128"/>
        <a:cs typeface="+mn-cs"/>
      </a:defRPr>
    </a:lvl5pPr>
    <a:lvl6pPr marL="3047340" algn="l" defTabSz="1218936" rtl="0" eaLnBrk="1" latinLnBrk="0" hangingPunct="1">
      <a:defRPr sz="4300" kern="1200">
        <a:solidFill>
          <a:schemeClr val="tx1"/>
        </a:solidFill>
        <a:latin typeface="Tahoma" pitchFamily="-112" charset="0"/>
        <a:ea typeface="ＭＳ Ｐゴシック" pitchFamily="-112" charset="-128"/>
        <a:cs typeface="+mn-cs"/>
      </a:defRPr>
    </a:lvl6pPr>
    <a:lvl7pPr marL="3656808" algn="l" defTabSz="1218936" rtl="0" eaLnBrk="1" latinLnBrk="0" hangingPunct="1">
      <a:defRPr sz="4300" kern="1200">
        <a:solidFill>
          <a:schemeClr val="tx1"/>
        </a:solidFill>
        <a:latin typeface="Tahoma" pitchFamily="-112" charset="0"/>
        <a:ea typeface="ＭＳ Ｐゴシック" pitchFamily="-112" charset="-128"/>
        <a:cs typeface="+mn-cs"/>
      </a:defRPr>
    </a:lvl7pPr>
    <a:lvl8pPr marL="4266275" algn="l" defTabSz="1218936" rtl="0" eaLnBrk="1" latinLnBrk="0" hangingPunct="1">
      <a:defRPr sz="4300" kern="1200">
        <a:solidFill>
          <a:schemeClr val="tx1"/>
        </a:solidFill>
        <a:latin typeface="Tahoma" pitchFamily="-112" charset="0"/>
        <a:ea typeface="ＭＳ Ｐゴシック" pitchFamily="-112" charset="-128"/>
        <a:cs typeface="+mn-cs"/>
      </a:defRPr>
    </a:lvl8pPr>
    <a:lvl9pPr marL="4875744" algn="l" defTabSz="1218936" rtl="0" eaLnBrk="1" latinLnBrk="0" hangingPunct="1">
      <a:defRPr sz="4300" kern="1200">
        <a:solidFill>
          <a:schemeClr val="tx1"/>
        </a:solidFill>
        <a:latin typeface="Tahoma" pitchFamily="-112" charset="0"/>
        <a:ea typeface="ＭＳ Ｐゴシック" pitchFamily="-112" charset="-128"/>
        <a:cs typeface="+mn-cs"/>
      </a:defRPr>
    </a:lvl9pPr>
  </p:defaultTextStyle>
  <p:extLst>
    <p:ext uri="{EFAFB233-063F-42B5-8137-9DF3F51BA10A}">
      <p15:sldGuideLst xmlns:p15="http://schemas.microsoft.com/office/powerpoint/2012/main">
        <p15:guide id="1" orient="horz" pos="3744" userDrawn="1">
          <p15:clr>
            <a:srgbClr val="A4A3A4"/>
          </p15:clr>
        </p15:guide>
        <p15:guide id="2" pos="4655" userDrawn="1">
          <p15:clr>
            <a:srgbClr val="A4A3A4"/>
          </p15:clr>
        </p15:guide>
      </p15:sldGuideLst>
    </p:ext>
    <p:ext uri="{2D200454-40CA-4A62-9FC3-DE9A4176ACB9}">
      <p15:notesGuideLst xmlns:p15="http://schemas.microsoft.com/office/powerpoint/2012/main">
        <p15:guide id="1" orient="horz" pos="2908" userDrawn="1">
          <p15:clr>
            <a:srgbClr val="A4A3A4"/>
          </p15:clr>
        </p15:guide>
        <p15:guide id="2" pos="218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tcalfe, Jamie" initials="JGM" lastIdx="1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ACA"/>
    <a:srgbClr val="B3F200"/>
    <a:srgbClr val="F8F8F8"/>
    <a:srgbClr val="FF9B9B"/>
    <a:srgbClr val="FBBE4F"/>
    <a:srgbClr val="CACACA"/>
    <a:srgbClr val="EAEAEA"/>
    <a:srgbClr val="FFFF99"/>
    <a:srgbClr val="FFFFFF"/>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90700" autoAdjust="0"/>
  </p:normalViewPr>
  <p:slideViewPr>
    <p:cSldViewPr snapToGrid="0">
      <p:cViewPr varScale="1">
        <p:scale>
          <a:sx n="103" d="100"/>
          <a:sy n="103" d="100"/>
        </p:scale>
        <p:origin x="456" y="75"/>
      </p:cViewPr>
      <p:guideLst>
        <p:guide orient="horz" pos="3744"/>
        <p:guide pos="4655"/>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10" d="100"/>
        <a:sy n="110" d="100"/>
      </p:scale>
      <p:origin x="0" y="0"/>
    </p:cViewPr>
  </p:sorterViewPr>
  <p:notesViewPr>
    <p:cSldViewPr snapToGrid="0">
      <p:cViewPr varScale="1">
        <p:scale>
          <a:sx n="97" d="100"/>
          <a:sy n="97" d="100"/>
        </p:scale>
        <p:origin x="2556" y="90"/>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6802" name="Picture 11" descr="BKG-12x-Rules.jpg"/>
          <p:cNvPicPr>
            <a:picLocks noChangeAspect="1"/>
          </p:cNvPicPr>
          <p:nvPr/>
        </p:nvPicPr>
        <p:blipFill>
          <a:blip r:embed="rId2"/>
          <a:srcRect l="24028" t="92223"/>
          <a:stretch>
            <a:fillRect/>
          </a:stretch>
        </p:blipFill>
        <p:spPr bwMode="auto">
          <a:xfrm>
            <a:off x="0" y="8698766"/>
            <a:ext cx="6934200" cy="534134"/>
          </a:xfrm>
          <a:prstGeom prst="rect">
            <a:avLst/>
          </a:prstGeom>
          <a:noFill/>
          <a:ln w="9525">
            <a:noFill/>
            <a:miter lim="800000"/>
            <a:headEnd/>
            <a:tailEnd/>
          </a:ln>
        </p:spPr>
      </p:pic>
      <p:sp>
        <p:nvSpPr>
          <p:cNvPr id="65538" name="Rectangle 2"/>
          <p:cNvSpPr>
            <a:spLocks noGrp="1" noChangeArrowheads="1"/>
          </p:cNvSpPr>
          <p:nvPr>
            <p:ph type="hdr" sz="quarter"/>
          </p:nvPr>
        </p:nvSpPr>
        <p:spPr bwMode="auto">
          <a:xfrm>
            <a:off x="538764" y="495983"/>
            <a:ext cx="3005983" cy="232094"/>
          </a:xfrm>
          <a:prstGeom prst="rect">
            <a:avLst/>
          </a:prstGeom>
          <a:noFill/>
          <a:ln w="9525">
            <a:noFill/>
            <a:miter lim="800000"/>
            <a:headEnd/>
            <a:tailEnd/>
          </a:ln>
          <a:effectLst/>
        </p:spPr>
        <p:txBody>
          <a:bodyPr vert="horz" wrap="square" lIns="92792" tIns="46396" rIns="92792" bIns="46396" numCol="1" anchor="t" anchorCtr="0" compatLnSpc="1">
            <a:prstTxWarp prst="textNoShape">
              <a:avLst/>
            </a:prstTxWarp>
          </a:bodyPr>
          <a:lstStyle>
            <a:lvl1pPr defTabSz="928027">
              <a:defRPr sz="1000">
                <a:ea typeface="+mn-ea"/>
              </a:defRPr>
            </a:lvl1pPr>
          </a:lstStyle>
          <a:p>
            <a:pPr>
              <a:defRPr/>
            </a:pPr>
            <a:r>
              <a:rPr lang="en-US"/>
              <a:t>Presentation Title</a:t>
            </a:r>
          </a:p>
        </p:txBody>
      </p:sp>
      <p:grpSp>
        <p:nvGrpSpPr>
          <p:cNvPr id="76807" name="Group 25"/>
          <p:cNvGrpSpPr>
            <a:grpSpLocks/>
          </p:cNvGrpSpPr>
          <p:nvPr/>
        </p:nvGrpSpPr>
        <p:grpSpPr bwMode="auto">
          <a:xfrm>
            <a:off x="3375194" y="8892709"/>
            <a:ext cx="2446619" cy="327475"/>
            <a:chOff x="2445" y="4095"/>
            <a:chExt cx="1524" cy="204"/>
          </a:xfrm>
        </p:grpSpPr>
        <p:sp>
          <p:nvSpPr>
            <p:cNvPr id="65562" name="Text Box 26"/>
            <p:cNvSpPr txBox="1">
              <a:spLocks noChangeArrowheads="1"/>
            </p:cNvSpPr>
            <p:nvPr userDrawn="1"/>
          </p:nvSpPr>
          <p:spPr bwMode="auto">
            <a:xfrm>
              <a:off x="2445" y="4095"/>
              <a:ext cx="1524" cy="125"/>
            </a:xfrm>
            <a:prstGeom prst="rect">
              <a:avLst/>
            </a:prstGeom>
            <a:noFill/>
            <a:ln w="9525">
              <a:noFill/>
              <a:miter lim="800000"/>
              <a:headEnd/>
              <a:tailEnd/>
            </a:ln>
            <a:effectLst/>
          </p:spPr>
          <p:txBody>
            <a:bodyPr lIns="92382" tIns="46191" rIns="92382" bIns="46191">
              <a:spAutoFit/>
            </a:bodyPr>
            <a:lstStyle/>
            <a:p>
              <a:pPr defTabSz="928027">
                <a:spcBef>
                  <a:spcPct val="50000"/>
                </a:spcBef>
                <a:defRPr/>
              </a:pPr>
              <a:r>
                <a:rPr lang="en-US" sz="700" dirty="0">
                  <a:solidFill>
                    <a:schemeClr val="bg2"/>
                  </a:solidFill>
                </a:rPr>
                <a:t>© 2014 Mentor Graphics Corp. Company Confidential</a:t>
              </a:r>
            </a:p>
          </p:txBody>
        </p:sp>
        <p:sp>
          <p:nvSpPr>
            <p:cNvPr id="1046" name="Text Box 22"/>
            <p:cNvSpPr txBox="1">
              <a:spLocks noChangeArrowheads="1"/>
            </p:cNvSpPr>
            <p:nvPr userDrawn="1"/>
          </p:nvSpPr>
          <p:spPr bwMode="auto">
            <a:xfrm>
              <a:off x="2448" y="4164"/>
              <a:ext cx="912" cy="135"/>
            </a:xfrm>
            <a:prstGeom prst="rect">
              <a:avLst/>
            </a:prstGeom>
            <a:noFill/>
            <a:ln w="9525">
              <a:noFill/>
              <a:miter lim="800000"/>
              <a:headEnd/>
              <a:tailEnd/>
            </a:ln>
          </p:spPr>
          <p:txBody>
            <a:bodyPr lIns="92382" tIns="46191" rIns="230955" bIns="46191"/>
            <a:lstStyle/>
            <a:p>
              <a:pPr defTabSz="928027">
                <a:spcBef>
                  <a:spcPct val="50000"/>
                </a:spcBef>
                <a:defRPr/>
              </a:pPr>
              <a:r>
                <a:rPr lang="en-US" sz="800" b="1">
                  <a:solidFill>
                    <a:schemeClr val="bg2"/>
                  </a:solidFill>
                  <a:cs typeface="ＭＳ Ｐゴシック" pitchFamily="-112" charset="-128"/>
                </a:rPr>
                <a:t>www.mentor.com</a:t>
              </a:r>
            </a:p>
          </p:txBody>
        </p:sp>
      </p:grpSp>
      <p:sp>
        <p:nvSpPr>
          <p:cNvPr id="10" name="Footer Placeholder 9"/>
          <p:cNvSpPr>
            <a:spLocks noGrp="1"/>
          </p:cNvSpPr>
          <p:nvPr>
            <p:ph type="ftr" sz="quarter" idx="2"/>
          </p:nvPr>
        </p:nvSpPr>
        <p:spPr>
          <a:xfrm>
            <a:off x="462702" y="8993327"/>
            <a:ext cx="2966368" cy="238071"/>
          </a:xfrm>
          <a:prstGeom prst="rect">
            <a:avLst/>
          </a:prstGeom>
        </p:spPr>
        <p:txBody>
          <a:bodyPr vert="horz" lIns="91846" tIns="45923" rIns="91846" bIns="45923" rtlCol="0" anchor="b"/>
          <a:lstStyle>
            <a:lvl1pPr algn="l">
              <a:defRPr sz="1200"/>
            </a:lvl1pPr>
          </a:lstStyle>
          <a:p>
            <a:pPr defTabSz="928027">
              <a:defRPr/>
            </a:pPr>
            <a:r>
              <a:rPr lang="en-US" sz="800" dirty="0">
                <a:solidFill>
                  <a:srgbClr val="000000"/>
                </a:solidFill>
              </a:rPr>
              <a:t>Your Initials, Presentation Title, Month Year</a:t>
            </a:r>
          </a:p>
        </p:txBody>
      </p:sp>
      <p:sp>
        <p:nvSpPr>
          <p:cNvPr id="11" name="Slide Number Placeholder 10"/>
          <p:cNvSpPr>
            <a:spLocks noGrp="1"/>
          </p:cNvSpPr>
          <p:nvPr>
            <p:ph type="sldNum" sz="quarter" idx="3"/>
          </p:nvPr>
        </p:nvSpPr>
        <p:spPr>
          <a:xfrm>
            <a:off x="0" y="8993327"/>
            <a:ext cx="462500" cy="238071"/>
          </a:xfrm>
          <a:prstGeom prst="rect">
            <a:avLst/>
          </a:prstGeom>
        </p:spPr>
        <p:txBody>
          <a:bodyPr vert="horz" lIns="91846" tIns="45923" rIns="91846" bIns="45923" rtlCol="0" anchor="b"/>
          <a:lstStyle>
            <a:lvl1pPr algn="r">
              <a:defRPr sz="1200"/>
            </a:lvl1pPr>
          </a:lstStyle>
          <a:p>
            <a:pPr algn="ctr"/>
            <a:fld id="{D2BC424D-003F-4F60-9028-6437F3764404}" type="slidenum">
              <a:rPr lang="en-US" sz="800"/>
              <a:pPr algn="ctr"/>
              <a:t>‹#›</a:t>
            </a:fld>
            <a:endParaRPr lang="en-US" sz="800"/>
          </a:p>
        </p:txBody>
      </p:sp>
    </p:spTree>
    <p:extLst>
      <p:ext uri="{BB962C8B-B14F-4D97-AF65-F5344CB8AC3E}">
        <p14:creationId xmlns:p14="http://schemas.microsoft.com/office/powerpoint/2010/main" val="25102461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5" name="Rectangle 4"/>
          <p:cNvSpPr>
            <a:spLocks noGrp="1" noRot="1" noChangeAspect="1" noChangeArrowheads="1" noTextEdit="1"/>
          </p:cNvSpPr>
          <p:nvPr>
            <p:ph type="sldImg" idx="2"/>
          </p:nvPr>
        </p:nvSpPr>
        <p:spPr bwMode="auto">
          <a:xfrm>
            <a:off x="701675" y="463550"/>
            <a:ext cx="5534025" cy="3114675"/>
          </a:xfrm>
          <a:prstGeom prst="rect">
            <a:avLst/>
          </a:prstGeom>
          <a:noFill/>
          <a:ln w="9525">
            <a:solidFill>
              <a:srgbClr val="000000"/>
            </a:solidFill>
            <a:miter lim="800000"/>
            <a:headEnd/>
            <a:tailEnd/>
          </a:ln>
        </p:spPr>
      </p:sp>
      <p:sp>
        <p:nvSpPr>
          <p:cNvPr id="67589" name="Rectangle 5"/>
          <p:cNvSpPr>
            <a:spLocks noGrp="1" noChangeArrowheads="1"/>
          </p:cNvSpPr>
          <p:nvPr>
            <p:ph type="body" sz="quarter" idx="3"/>
          </p:nvPr>
        </p:nvSpPr>
        <p:spPr bwMode="auto">
          <a:xfrm>
            <a:off x="694054" y="3616539"/>
            <a:ext cx="5546092" cy="4994796"/>
          </a:xfrm>
          <a:prstGeom prst="rect">
            <a:avLst/>
          </a:prstGeom>
          <a:noFill/>
          <a:ln w="9525">
            <a:noFill/>
            <a:miter lim="800000"/>
            <a:headEnd/>
            <a:tailEnd/>
          </a:ln>
          <a:effectLst/>
        </p:spPr>
        <p:txBody>
          <a:bodyPr vert="horz" wrap="square" lIns="92792" tIns="46396" rIns="92792" bIns="46396" numCol="1" anchor="t" anchorCtr="0" compatLnSpc="1">
            <a:prstTxWarp prst="textNoShape">
              <a:avLst/>
            </a:prstTxWarp>
          </a:bodyPr>
          <a:lstStyle/>
          <a:p>
            <a:pPr lvl="0"/>
            <a:endParaRPr lang="en-US" noProof="0" dirty="0"/>
          </a:p>
        </p:txBody>
      </p:sp>
      <p:sp>
        <p:nvSpPr>
          <p:cNvPr id="1029" name="Rectangle 5"/>
          <p:cNvSpPr>
            <a:spLocks noChangeArrowheads="1"/>
          </p:cNvSpPr>
          <p:nvPr/>
        </p:nvSpPr>
        <p:spPr bwMode="auto">
          <a:xfrm>
            <a:off x="4083510" y="6694172"/>
            <a:ext cx="4622271" cy="230504"/>
          </a:xfrm>
          <a:prstGeom prst="rect">
            <a:avLst/>
          </a:prstGeom>
          <a:noFill/>
          <a:ln w="9525">
            <a:noFill/>
            <a:miter lim="800000"/>
            <a:headEnd/>
            <a:tailEnd/>
          </a:ln>
        </p:spPr>
        <p:txBody>
          <a:bodyPr lIns="92792" tIns="46396" rIns="92792" bIns="46396"/>
          <a:lstStyle/>
          <a:p>
            <a:pPr algn="r" defTabSz="928027" eaLnBrk="0" hangingPunct="0">
              <a:defRPr/>
            </a:pPr>
            <a:endParaRPr lang="en-US" sz="800">
              <a:solidFill>
                <a:srgbClr val="7F7F7F"/>
              </a:solidFill>
              <a:cs typeface="ＭＳ Ｐゴシック" pitchFamily="-112" charset="-128"/>
            </a:endParaRPr>
          </a:p>
        </p:txBody>
      </p:sp>
      <p:sp>
        <p:nvSpPr>
          <p:cNvPr id="2" name="Rectangle 5"/>
          <p:cNvSpPr>
            <a:spLocks noChangeArrowheads="1"/>
          </p:cNvSpPr>
          <p:nvPr/>
        </p:nvSpPr>
        <p:spPr bwMode="auto">
          <a:xfrm>
            <a:off x="4083510" y="6694172"/>
            <a:ext cx="4622271" cy="230504"/>
          </a:xfrm>
          <a:prstGeom prst="rect">
            <a:avLst/>
          </a:prstGeom>
          <a:noFill/>
          <a:ln w="9525">
            <a:noFill/>
            <a:miter lim="800000"/>
            <a:headEnd/>
            <a:tailEnd/>
          </a:ln>
        </p:spPr>
        <p:txBody>
          <a:bodyPr lIns="92792" tIns="46396" rIns="92792" bIns="46396"/>
          <a:lstStyle/>
          <a:p>
            <a:pPr algn="r" defTabSz="928027" eaLnBrk="0" hangingPunct="0">
              <a:defRPr/>
            </a:pPr>
            <a:endParaRPr lang="en-US" sz="800">
              <a:solidFill>
                <a:srgbClr val="7F7F7F"/>
              </a:solidFill>
              <a:cs typeface="ＭＳ Ｐゴシック" pitchFamily="-112" charset="-128"/>
            </a:endParaRPr>
          </a:p>
        </p:txBody>
      </p:sp>
      <p:pic>
        <p:nvPicPr>
          <p:cNvPr id="59400" name="Picture 17" descr="bar a short.png"/>
          <p:cNvPicPr>
            <a:picLocks noChangeAspect="1"/>
          </p:cNvPicPr>
          <p:nvPr/>
        </p:nvPicPr>
        <p:blipFill>
          <a:blip r:embed="rId2"/>
          <a:srcRect/>
          <a:stretch>
            <a:fillRect/>
          </a:stretch>
        </p:blipFill>
        <p:spPr bwMode="auto">
          <a:xfrm>
            <a:off x="3505130" y="8883169"/>
            <a:ext cx="3429070" cy="12718"/>
          </a:xfrm>
          <a:prstGeom prst="rect">
            <a:avLst/>
          </a:prstGeom>
          <a:noFill/>
          <a:ln w="9525">
            <a:noFill/>
            <a:miter lim="800000"/>
            <a:headEnd/>
            <a:tailEnd/>
          </a:ln>
        </p:spPr>
      </p:pic>
      <p:grpSp>
        <p:nvGrpSpPr>
          <p:cNvPr id="59402" name="Group 24"/>
          <p:cNvGrpSpPr>
            <a:grpSpLocks/>
          </p:cNvGrpSpPr>
          <p:nvPr/>
        </p:nvGrpSpPr>
        <p:grpSpPr bwMode="auto">
          <a:xfrm>
            <a:off x="3375194" y="8892709"/>
            <a:ext cx="2446619" cy="327475"/>
            <a:chOff x="2445" y="4095"/>
            <a:chExt cx="1524" cy="204"/>
          </a:xfrm>
        </p:grpSpPr>
        <p:sp>
          <p:nvSpPr>
            <p:cNvPr id="67609" name="Text Box 25"/>
            <p:cNvSpPr txBox="1">
              <a:spLocks noChangeArrowheads="1"/>
            </p:cNvSpPr>
            <p:nvPr userDrawn="1"/>
          </p:nvSpPr>
          <p:spPr bwMode="auto">
            <a:xfrm>
              <a:off x="2445" y="4095"/>
              <a:ext cx="1524" cy="125"/>
            </a:xfrm>
            <a:prstGeom prst="rect">
              <a:avLst/>
            </a:prstGeom>
            <a:noFill/>
            <a:ln w="9525">
              <a:noFill/>
              <a:miter lim="800000"/>
              <a:headEnd/>
              <a:tailEnd/>
            </a:ln>
            <a:effectLst/>
          </p:spPr>
          <p:txBody>
            <a:bodyPr lIns="92382" tIns="46191" rIns="92382" bIns="46191">
              <a:spAutoFit/>
            </a:bodyPr>
            <a:lstStyle/>
            <a:p>
              <a:pPr defTabSz="928027">
                <a:spcBef>
                  <a:spcPct val="50000"/>
                </a:spcBef>
                <a:defRPr/>
              </a:pPr>
              <a:r>
                <a:rPr lang="en-US" sz="700" dirty="0">
                  <a:solidFill>
                    <a:schemeClr val="bg2"/>
                  </a:solidFill>
                </a:rPr>
                <a:t>©  Mentor Graphics Corp. Company Confidential</a:t>
              </a:r>
            </a:p>
          </p:txBody>
        </p:sp>
        <p:sp>
          <p:nvSpPr>
            <p:cNvPr id="1046" name="Text Box 22"/>
            <p:cNvSpPr txBox="1">
              <a:spLocks noChangeArrowheads="1"/>
            </p:cNvSpPr>
            <p:nvPr userDrawn="1"/>
          </p:nvSpPr>
          <p:spPr bwMode="auto">
            <a:xfrm>
              <a:off x="2448" y="4164"/>
              <a:ext cx="912" cy="135"/>
            </a:xfrm>
            <a:prstGeom prst="rect">
              <a:avLst/>
            </a:prstGeom>
            <a:noFill/>
            <a:ln w="9525">
              <a:noFill/>
              <a:miter lim="800000"/>
              <a:headEnd/>
              <a:tailEnd/>
            </a:ln>
          </p:spPr>
          <p:txBody>
            <a:bodyPr lIns="92382" tIns="46191" rIns="230955" bIns="46191"/>
            <a:lstStyle/>
            <a:p>
              <a:pPr defTabSz="928027">
                <a:spcBef>
                  <a:spcPct val="50000"/>
                </a:spcBef>
                <a:defRPr/>
              </a:pPr>
              <a:r>
                <a:rPr lang="en-US" sz="800" b="1">
                  <a:solidFill>
                    <a:schemeClr val="bg2"/>
                  </a:solidFill>
                  <a:cs typeface="ＭＳ Ｐゴシック" pitchFamily="-112" charset="-128"/>
                </a:rPr>
                <a:t>www.mentor.com</a:t>
              </a:r>
            </a:p>
          </p:txBody>
        </p:sp>
      </p:grpSp>
      <p:pic>
        <p:nvPicPr>
          <p:cNvPr id="59403" name="Picture 12" descr="MGC-Logo_Black-72.png"/>
          <p:cNvPicPr>
            <a:picLocks noChangeAspect="1"/>
          </p:cNvPicPr>
          <p:nvPr/>
        </p:nvPicPr>
        <p:blipFill>
          <a:blip r:embed="rId3"/>
          <a:srcRect/>
          <a:stretch>
            <a:fillRect/>
          </a:stretch>
        </p:blipFill>
        <p:spPr bwMode="auto">
          <a:xfrm>
            <a:off x="6054750" y="8964243"/>
            <a:ext cx="709900" cy="233684"/>
          </a:xfrm>
          <a:prstGeom prst="rect">
            <a:avLst/>
          </a:prstGeom>
          <a:noFill/>
          <a:ln w="9525">
            <a:noFill/>
            <a:miter lim="800000"/>
            <a:headEnd/>
            <a:tailEnd/>
          </a:ln>
        </p:spPr>
      </p:pic>
      <p:sp>
        <p:nvSpPr>
          <p:cNvPr id="15" name="Slide Number Placeholder 14"/>
          <p:cNvSpPr>
            <a:spLocks noGrp="1"/>
          </p:cNvSpPr>
          <p:nvPr>
            <p:ph type="sldNum" sz="quarter" idx="5"/>
          </p:nvPr>
        </p:nvSpPr>
        <p:spPr>
          <a:xfrm>
            <a:off x="1" y="9000652"/>
            <a:ext cx="465491" cy="230747"/>
          </a:xfrm>
          <a:prstGeom prst="rect">
            <a:avLst/>
          </a:prstGeom>
        </p:spPr>
        <p:txBody>
          <a:bodyPr vert="horz" lIns="91846" tIns="45923" rIns="91846" bIns="45923" rtlCol="0" anchor="b"/>
          <a:lstStyle>
            <a:lvl1pPr algn="ctr">
              <a:defRPr sz="800"/>
            </a:lvl1pPr>
          </a:lstStyle>
          <a:p>
            <a:fld id="{4EF60D13-6827-4DE5-BBDB-189D9C1C94B1}" type="slidenum">
              <a:rPr lang="en-US" smtClean="0"/>
              <a:pPr/>
              <a:t>‹#›</a:t>
            </a:fld>
            <a:endParaRPr lang="en-US"/>
          </a:p>
        </p:txBody>
      </p:sp>
    </p:spTree>
    <p:extLst>
      <p:ext uri="{BB962C8B-B14F-4D97-AF65-F5344CB8AC3E}">
        <p14:creationId xmlns:p14="http://schemas.microsoft.com/office/powerpoint/2010/main" val="2168760437"/>
      </p:ext>
    </p:extLst>
  </p:cSld>
  <p:clrMap bg1="lt1" tx1="dk1" bg2="lt2" tx2="dk2" accent1="accent1" accent2="accent2" accent3="accent3" accent4="accent4" accent5="accent5" accent6="accent6" hlink="hlink" folHlink="folHlink"/>
  <p:hf hdr="0" ftr="0" dt="0"/>
  <p:notesStyle>
    <a:lvl1pPr algn="l" defTabSz="304735" rtl="0" eaLnBrk="0" fontAlgn="base" hangingPunct="0">
      <a:spcBef>
        <a:spcPct val="30000"/>
      </a:spcBef>
      <a:spcAft>
        <a:spcPct val="0"/>
      </a:spcAft>
      <a:defRPr sz="1600" kern="1200" baseline="0">
        <a:solidFill>
          <a:schemeClr val="tx1"/>
        </a:solidFill>
        <a:latin typeface="Tahoma" pitchFamily="-112" charset="0"/>
        <a:ea typeface="ＭＳ Ｐゴシック" pitchFamily="-112" charset="-128"/>
        <a:cs typeface="+mn-cs"/>
      </a:defRPr>
    </a:lvl1pPr>
    <a:lvl2pPr marL="391498"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2pPr>
    <a:lvl3pPr marL="848599"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3pPr>
    <a:lvl4pPr marL="1305701"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4pPr>
    <a:lvl5pPr marL="1762802" algn="l" rtl="0" eaLnBrk="0" fontAlgn="base" hangingPunct="0">
      <a:spcBef>
        <a:spcPct val="30000"/>
      </a:spcBef>
      <a:spcAft>
        <a:spcPct val="0"/>
      </a:spcAft>
      <a:defRPr sz="1300" kern="1200">
        <a:solidFill>
          <a:schemeClr val="tx1"/>
        </a:solidFill>
        <a:latin typeface="Tahoma" pitchFamily="-112" charset="0"/>
        <a:ea typeface="ＭＳ Ｐゴシック" pitchFamily="-112" charset="-128"/>
        <a:cs typeface="+mn-cs"/>
      </a:defRPr>
    </a:lvl5pPr>
    <a:lvl6pPr marL="3047340" algn="l" defTabSz="609468" rtl="0" eaLnBrk="1" latinLnBrk="0" hangingPunct="1">
      <a:defRPr sz="1600" kern="1200">
        <a:solidFill>
          <a:schemeClr val="tx1"/>
        </a:solidFill>
        <a:latin typeface="+mn-lt"/>
        <a:ea typeface="+mn-ea"/>
        <a:cs typeface="+mn-cs"/>
      </a:defRPr>
    </a:lvl6pPr>
    <a:lvl7pPr marL="3656808" algn="l" defTabSz="609468" rtl="0" eaLnBrk="1" latinLnBrk="0" hangingPunct="1">
      <a:defRPr sz="1600" kern="1200">
        <a:solidFill>
          <a:schemeClr val="tx1"/>
        </a:solidFill>
        <a:latin typeface="+mn-lt"/>
        <a:ea typeface="+mn-ea"/>
        <a:cs typeface="+mn-cs"/>
      </a:defRPr>
    </a:lvl7pPr>
    <a:lvl8pPr marL="4266275" algn="l" defTabSz="609468" rtl="0" eaLnBrk="1" latinLnBrk="0" hangingPunct="1">
      <a:defRPr sz="1600" kern="1200">
        <a:solidFill>
          <a:schemeClr val="tx1"/>
        </a:solidFill>
        <a:latin typeface="+mn-lt"/>
        <a:ea typeface="+mn-ea"/>
        <a:cs typeface="+mn-cs"/>
      </a:defRPr>
    </a:lvl8pPr>
    <a:lvl9pPr marL="4875744" algn="l" defTabSz="609468"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a:t>
            </a:fld>
            <a:endParaRPr lang="en-US"/>
          </a:p>
        </p:txBody>
      </p:sp>
    </p:spTree>
    <p:extLst>
      <p:ext uri="{BB962C8B-B14F-4D97-AF65-F5344CB8AC3E}">
        <p14:creationId xmlns:p14="http://schemas.microsoft.com/office/powerpoint/2010/main" val="4067971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11</a:t>
            </a:fld>
            <a:endParaRPr lang="en-US"/>
          </a:p>
        </p:txBody>
      </p:sp>
    </p:spTree>
    <p:extLst>
      <p:ext uri="{BB962C8B-B14F-4D97-AF65-F5344CB8AC3E}">
        <p14:creationId xmlns:p14="http://schemas.microsoft.com/office/powerpoint/2010/main" val="289360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12</a:t>
            </a:fld>
            <a:endParaRPr lang="en-US"/>
          </a:p>
        </p:txBody>
      </p:sp>
    </p:spTree>
    <p:extLst>
      <p:ext uri="{BB962C8B-B14F-4D97-AF65-F5344CB8AC3E}">
        <p14:creationId xmlns:p14="http://schemas.microsoft.com/office/powerpoint/2010/main" val="577365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13</a:t>
            </a:fld>
            <a:endParaRPr lang="en-US"/>
          </a:p>
        </p:txBody>
      </p:sp>
    </p:spTree>
    <p:extLst>
      <p:ext uri="{BB962C8B-B14F-4D97-AF65-F5344CB8AC3E}">
        <p14:creationId xmlns:p14="http://schemas.microsoft.com/office/powerpoint/2010/main" val="84525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14</a:t>
            </a:fld>
            <a:endParaRPr lang="en-US"/>
          </a:p>
        </p:txBody>
      </p:sp>
    </p:spTree>
    <p:extLst>
      <p:ext uri="{BB962C8B-B14F-4D97-AF65-F5344CB8AC3E}">
        <p14:creationId xmlns:p14="http://schemas.microsoft.com/office/powerpoint/2010/main" val="2949381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15</a:t>
            </a:fld>
            <a:endParaRPr lang="en-US"/>
          </a:p>
        </p:txBody>
      </p:sp>
    </p:spTree>
    <p:extLst>
      <p:ext uri="{BB962C8B-B14F-4D97-AF65-F5344CB8AC3E}">
        <p14:creationId xmlns:p14="http://schemas.microsoft.com/office/powerpoint/2010/main" val="337691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16</a:t>
            </a:fld>
            <a:endParaRPr lang="en-US"/>
          </a:p>
        </p:txBody>
      </p:sp>
    </p:spTree>
    <p:extLst>
      <p:ext uri="{BB962C8B-B14F-4D97-AF65-F5344CB8AC3E}">
        <p14:creationId xmlns:p14="http://schemas.microsoft.com/office/powerpoint/2010/main" val="3349300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17</a:t>
            </a:fld>
            <a:endParaRPr lang="en-US"/>
          </a:p>
        </p:txBody>
      </p:sp>
    </p:spTree>
    <p:extLst>
      <p:ext uri="{BB962C8B-B14F-4D97-AF65-F5344CB8AC3E}">
        <p14:creationId xmlns:p14="http://schemas.microsoft.com/office/powerpoint/2010/main" val="3318856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18</a:t>
            </a:fld>
            <a:endParaRPr lang="en-US"/>
          </a:p>
        </p:txBody>
      </p:sp>
    </p:spTree>
    <p:extLst>
      <p:ext uri="{BB962C8B-B14F-4D97-AF65-F5344CB8AC3E}">
        <p14:creationId xmlns:p14="http://schemas.microsoft.com/office/powerpoint/2010/main" val="1230637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19</a:t>
            </a:fld>
            <a:endParaRPr lang="en-US"/>
          </a:p>
        </p:txBody>
      </p:sp>
    </p:spTree>
    <p:extLst>
      <p:ext uri="{BB962C8B-B14F-4D97-AF65-F5344CB8AC3E}">
        <p14:creationId xmlns:p14="http://schemas.microsoft.com/office/powerpoint/2010/main" val="977802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20</a:t>
            </a:fld>
            <a:endParaRPr lang="en-US"/>
          </a:p>
        </p:txBody>
      </p:sp>
    </p:spTree>
    <p:extLst>
      <p:ext uri="{BB962C8B-B14F-4D97-AF65-F5344CB8AC3E}">
        <p14:creationId xmlns:p14="http://schemas.microsoft.com/office/powerpoint/2010/main" val="4047162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a:t>
            </a:fld>
            <a:endParaRPr lang="en-US"/>
          </a:p>
        </p:txBody>
      </p:sp>
    </p:spTree>
    <p:extLst>
      <p:ext uri="{BB962C8B-B14F-4D97-AF65-F5344CB8AC3E}">
        <p14:creationId xmlns:p14="http://schemas.microsoft.com/office/powerpoint/2010/main" val="1671964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21</a:t>
            </a:fld>
            <a:endParaRPr lang="en-US"/>
          </a:p>
        </p:txBody>
      </p:sp>
    </p:spTree>
    <p:extLst>
      <p:ext uri="{BB962C8B-B14F-4D97-AF65-F5344CB8AC3E}">
        <p14:creationId xmlns:p14="http://schemas.microsoft.com/office/powerpoint/2010/main" val="1741409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22</a:t>
            </a:fld>
            <a:endParaRPr lang="en-US"/>
          </a:p>
        </p:txBody>
      </p:sp>
    </p:spTree>
    <p:extLst>
      <p:ext uri="{BB962C8B-B14F-4D97-AF65-F5344CB8AC3E}">
        <p14:creationId xmlns:p14="http://schemas.microsoft.com/office/powerpoint/2010/main" val="2887816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23</a:t>
            </a:fld>
            <a:endParaRPr lang="en-US"/>
          </a:p>
        </p:txBody>
      </p:sp>
    </p:spTree>
    <p:extLst>
      <p:ext uri="{BB962C8B-B14F-4D97-AF65-F5344CB8AC3E}">
        <p14:creationId xmlns:p14="http://schemas.microsoft.com/office/powerpoint/2010/main" val="4057571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24</a:t>
            </a:fld>
            <a:endParaRPr lang="en-US"/>
          </a:p>
        </p:txBody>
      </p:sp>
    </p:spTree>
    <p:extLst>
      <p:ext uri="{BB962C8B-B14F-4D97-AF65-F5344CB8AC3E}">
        <p14:creationId xmlns:p14="http://schemas.microsoft.com/office/powerpoint/2010/main" val="2962171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25</a:t>
            </a:fld>
            <a:endParaRPr lang="en-US"/>
          </a:p>
        </p:txBody>
      </p:sp>
    </p:spTree>
    <p:extLst>
      <p:ext uri="{BB962C8B-B14F-4D97-AF65-F5344CB8AC3E}">
        <p14:creationId xmlns:p14="http://schemas.microsoft.com/office/powerpoint/2010/main" val="1037841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26</a:t>
            </a:fld>
            <a:endParaRPr lang="en-US"/>
          </a:p>
        </p:txBody>
      </p:sp>
    </p:spTree>
    <p:extLst>
      <p:ext uri="{BB962C8B-B14F-4D97-AF65-F5344CB8AC3E}">
        <p14:creationId xmlns:p14="http://schemas.microsoft.com/office/powerpoint/2010/main" val="313557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27</a:t>
            </a:fld>
            <a:endParaRPr lang="en-US"/>
          </a:p>
        </p:txBody>
      </p:sp>
    </p:spTree>
    <p:extLst>
      <p:ext uri="{BB962C8B-B14F-4D97-AF65-F5344CB8AC3E}">
        <p14:creationId xmlns:p14="http://schemas.microsoft.com/office/powerpoint/2010/main" val="2865391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29</a:t>
            </a:fld>
            <a:endParaRPr lang="en-US"/>
          </a:p>
        </p:txBody>
      </p:sp>
    </p:spTree>
    <p:extLst>
      <p:ext uri="{BB962C8B-B14F-4D97-AF65-F5344CB8AC3E}">
        <p14:creationId xmlns:p14="http://schemas.microsoft.com/office/powerpoint/2010/main" val="4058559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30</a:t>
            </a:fld>
            <a:endParaRPr lang="en-US"/>
          </a:p>
        </p:txBody>
      </p:sp>
    </p:spTree>
    <p:extLst>
      <p:ext uri="{BB962C8B-B14F-4D97-AF65-F5344CB8AC3E}">
        <p14:creationId xmlns:p14="http://schemas.microsoft.com/office/powerpoint/2010/main" val="1855711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31</a:t>
            </a:fld>
            <a:endParaRPr lang="en-US"/>
          </a:p>
        </p:txBody>
      </p:sp>
    </p:spTree>
    <p:extLst>
      <p:ext uri="{BB962C8B-B14F-4D97-AF65-F5344CB8AC3E}">
        <p14:creationId xmlns:p14="http://schemas.microsoft.com/office/powerpoint/2010/main" val="4244277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a:t>
            </a:fld>
            <a:endParaRPr lang="en-US"/>
          </a:p>
        </p:txBody>
      </p:sp>
    </p:spTree>
    <p:extLst>
      <p:ext uri="{BB962C8B-B14F-4D97-AF65-F5344CB8AC3E}">
        <p14:creationId xmlns:p14="http://schemas.microsoft.com/office/powerpoint/2010/main" val="4171442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32</a:t>
            </a:fld>
            <a:endParaRPr lang="en-US"/>
          </a:p>
        </p:txBody>
      </p:sp>
    </p:spTree>
    <p:extLst>
      <p:ext uri="{BB962C8B-B14F-4D97-AF65-F5344CB8AC3E}">
        <p14:creationId xmlns:p14="http://schemas.microsoft.com/office/powerpoint/2010/main" val="3004770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33</a:t>
            </a:fld>
            <a:endParaRPr lang="en-US"/>
          </a:p>
        </p:txBody>
      </p:sp>
    </p:spTree>
    <p:extLst>
      <p:ext uri="{BB962C8B-B14F-4D97-AF65-F5344CB8AC3E}">
        <p14:creationId xmlns:p14="http://schemas.microsoft.com/office/powerpoint/2010/main" val="3311264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34</a:t>
            </a:fld>
            <a:endParaRPr lang="en-US"/>
          </a:p>
        </p:txBody>
      </p:sp>
    </p:spTree>
    <p:extLst>
      <p:ext uri="{BB962C8B-B14F-4D97-AF65-F5344CB8AC3E}">
        <p14:creationId xmlns:p14="http://schemas.microsoft.com/office/powerpoint/2010/main" val="245160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35</a:t>
            </a:fld>
            <a:endParaRPr lang="en-US"/>
          </a:p>
        </p:txBody>
      </p:sp>
    </p:spTree>
    <p:extLst>
      <p:ext uri="{BB962C8B-B14F-4D97-AF65-F5344CB8AC3E}">
        <p14:creationId xmlns:p14="http://schemas.microsoft.com/office/powerpoint/2010/main" val="257220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36</a:t>
            </a:fld>
            <a:endParaRPr lang="en-US"/>
          </a:p>
        </p:txBody>
      </p:sp>
    </p:spTree>
    <p:extLst>
      <p:ext uri="{BB962C8B-B14F-4D97-AF65-F5344CB8AC3E}">
        <p14:creationId xmlns:p14="http://schemas.microsoft.com/office/powerpoint/2010/main" val="4109431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37</a:t>
            </a:fld>
            <a:endParaRPr lang="en-US"/>
          </a:p>
        </p:txBody>
      </p:sp>
    </p:spTree>
    <p:extLst>
      <p:ext uri="{BB962C8B-B14F-4D97-AF65-F5344CB8AC3E}">
        <p14:creationId xmlns:p14="http://schemas.microsoft.com/office/powerpoint/2010/main" val="4250953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39</a:t>
            </a:fld>
            <a:endParaRPr lang="en-US"/>
          </a:p>
        </p:txBody>
      </p:sp>
    </p:spTree>
    <p:extLst>
      <p:ext uri="{BB962C8B-B14F-4D97-AF65-F5344CB8AC3E}">
        <p14:creationId xmlns:p14="http://schemas.microsoft.com/office/powerpoint/2010/main" val="4254643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40</a:t>
            </a:fld>
            <a:endParaRPr lang="en-US"/>
          </a:p>
        </p:txBody>
      </p:sp>
    </p:spTree>
    <p:extLst>
      <p:ext uri="{BB962C8B-B14F-4D97-AF65-F5344CB8AC3E}">
        <p14:creationId xmlns:p14="http://schemas.microsoft.com/office/powerpoint/2010/main" val="3968255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41</a:t>
            </a:fld>
            <a:endParaRPr lang="en-US"/>
          </a:p>
        </p:txBody>
      </p:sp>
    </p:spTree>
    <p:extLst>
      <p:ext uri="{BB962C8B-B14F-4D97-AF65-F5344CB8AC3E}">
        <p14:creationId xmlns:p14="http://schemas.microsoft.com/office/powerpoint/2010/main" val="2552436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42</a:t>
            </a:fld>
            <a:endParaRPr lang="en-US"/>
          </a:p>
        </p:txBody>
      </p:sp>
    </p:spTree>
    <p:extLst>
      <p:ext uri="{BB962C8B-B14F-4D97-AF65-F5344CB8AC3E}">
        <p14:creationId xmlns:p14="http://schemas.microsoft.com/office/powerpoint/2010/main" val="317952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5</a:t>
            </a:fld>
            <a:endParaRPr lang="en-US"/>
          </a:p>
        </p:txBody>
      </p:sp>
    </p:spTree>
    <p:extLst>
      <p:ext uri="{BB962C8B-B14F-4D97-AF65-F5344CB8AC3E}">
        <p14:creationId xmlns:p14="http://schemas.microsoft.com/office/powerpoint/2010/main" val="3111034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43</a:t>
            </a:fld>
            <a:endParaRPr lang="en-US"/>
          </a:p>
        </p:txBody>
      </p:sp>
    </p:spTree>
    <p:extLst>
      <p:ext uri="{BB962C8B-B14F-4D97-AF65-F5344CB8AC3E}">
        <p14:creationId xmlns:p14="http://schemas.microsoft.com/office/powerpoint/2010/main" val="1292379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44</a:t>
            </a:fld>
            <a:endParaRPr lang="en-US"/>
          </a:p>
        </p:txBody>
      </p:sp>
    </p:spTree>
    <p:extLst>
      <p:ext uri="{BB962C8B-B14F-4D97-AF65-F5344CB8AC3E}">
        <p14:creationId xmlns:p14="http://schemas.microsoft.com/office/powerpoint/2010/main" val="23544390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45</a:t>
            </a:fld>
            <a:endParaRPr lang="en-US"/>
          </a:p>
        </p:txBody>
      </p:sp>
    </p:spTree>
    <p:extLst>
      <p:ext uri="{BB962C8B-B14F-4D97-AF65-F5344CB8AC3E}">
        <p14:creationId xmlns:p14="http://schemas.microsoft.com/office/powerpoint/2010/main" val="3511591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46</a:t>
            </a:fld>
            <a:endParaRPr lang="en-US"/>
          </a:p>
        </p:txBody>
      </p:sp>
    </p:spTree>
    <p:extLst>
      <p:ext uri="{BB962C8B-B14F-4D97-AF65-F5344CB8AC3E}">
        <p14:creationId xmlns:p14="http://schemas.microsoft.com/office/powerpoint/2010/main" val="3287705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47</a:t>
            </a:fld>
            <a:endParaRPr lang="en-US"/>
          </a:p>
        </p:txBody>
      </p:sp>
    </p:spTree>
    <p:extLst>
      <p:ext uri="{BB962C8B-B14F-4D97-AF65-F5344CB8AC3E}">
        <p14:creationId xmlns:p14="http://schemas.microsoft.com/office/powerpoint/2010/main" val="1315302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48</a:t>
            </a:fld>
            <a:endParaRPr lang="en-US"/>
          </a:p>
        </p:txBody>
      </p:sp>
    </p:spTree>
    <p:extLst>
      <p:ext uri="{BB962C8B-B14F-4D97-AF65-F5344CB8AC3E}">
        <p14:creationId xmlns:p14="http://schemas.microsoft.com/office/powerpoint/2010/main" val="3498344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6</a:t>
            </a:fld>
            <a:endParaRPr lang="en-US"/>
          </a:p>
        </p:txBody>
      </p:sp>
    </p:spTree>
    <p:extLst>
      <p:ext uri="{BB962C8B-B14F-4D97-AF65-F5344CB8AC3E}">
        <p14:creationId xmlns:p14="http://schemas.microsoft.com/office/powerpoint/2010/main" val="668818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7</a:t>
            </a:fld>
            <a:endParaRPr lang="en-US"/>
          </a:p>
        </p:txBody>
      </p:sp>
    </p:spTree>
    <p:extLst>
      <p:ext uri="{BB962C8B-B14F-4D97-AF65-F5344CB8AC3E}">
        <p14:creationId xmlns:p14="http://schemas.microsoft.com/office/powerpoint/2010/main" val="329424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8</a:t>
            </a:fld>
            <a:endParaRPr lang="en-US"/>
          </a:p>
        </p:txBody>
      </p:sp>
    </p:spTree>
    <p:extLst>
      <p:ext uri="{BB962C8B-B14F-4D97-AF65-F5344CB8AC3E}">
        <p14:creationId xmlns:p14="http://schemas.microsoft.com/office/powerpoint/2010/main" val="2211064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9</a:t>
            </a:fld>
            <a:endParaRPr lang="en-US"/>
          </a:p>
        </p:txBody>
      </p:sp>
    </p:spTree>
    <p:extLst>
      <p:ext uri="{BB962C8B-B14F-4D97-AF65-F5344CB8AC3E}">
        <p14:creationId xmlns:p14="http://schemas.microsoft.com/office/powerpoint/2010/main" val="987702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F60D13-6827-4DE5-BBDB-189D9C1C94B1}" type="slidenum">
              <a:rPr lang="en-US" smtClean="0"/>
              <a:pPr/>
              <a:t>10</a:t>
            </a:fld>
            <a:endParaRPr lang="en-US"/>
          </a:p>
        </p:txBody>
      </p:sp>
    </p:spTree>
    <p:extLst>
      <p:ext uri="{BB962C8B-B14F-4D97-AF65-F5344CB8AC3E}">
        <p14:creationId xmlns:p14="http://schemas.microsoft.com/office/powerpoint/2010/main" val="1572396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0" name="Picture 2">
            <a:extLst>
              <a:ext uri="{FF2B5EF4-FFF2-40B4-BE49-F238E27FC236}">
                <a16:creationId xmlns:a16="http://schemas.microsoft.com/office/drawing/2014/main" id="{1AFF8442-6A47-C542-A5D4-C6AB1F377EE2}"/>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tretch>
            <a:fillRect/>
          </a:stretch>
        </p:blipFill>
        <p:spPr bwMode="auto">
          <a:xfrm>
            <a:off x="775" y="365"/>
            <a:ext cx="12187276" cy="6857271"/>
          </a:xfrm>
          <a:prstGeom prst="rect">
            <a:avLst/>
          </a:prstGeom>
          <a:noFill/>
          <a:extLst>
            <a:ext uri="{909E8E84-426E-40DD-AFC4-6F175D3DCCD1}">
              <a14:hiddenFill xmlns:a14="http://schemas.microsoft.com/office/drawing/2010/main">
                <a:solidFill>
                  <a:srgbClr val="FFFFFF"/>
                </a:solidFill>
              </a14:hiddenFill>
            </a:ext>
          </a:extLst>
        </p:spPr>
      </p:pic>
      <p:sp>
        <p:nvSpPr>
          <p:cNvPr id="4" name="cdtRectangle 115 Id57350"/>
          <p:cNvSpPr>
            <a:spLocks noGrp="1" noChangeArrowheads="1"/>
          </p:cNvSpPr>
          <p:nvPr>
            <p:ph type="ctrTitle"/>
            <p:custDataLst>
              <p:tags r:id="rId1"/>
            </p:custDataLst>
          </p:nvPr>
        </p:nvSpPr>
        <p:spPr bwMode="ltGray">
          <a:xfrm>
            <a:off x="626573" y="4139291"/>
            <a:ext cx="6474940" cy="166320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6" smtClean="0">
                <a:solidFill>
                  <a:srgbClr val="FFFFFF"/>
                </a:solidFill>
                <a:latin typeface="Arial" pitchFamily="34" charset="0"/>
              </a:defRPr>
            </a:lvl1pPr>
          </a:lstStyle>
          <a:p>
            <a:r>
              <a:rPr lang="en-US" noProof="0" dirty="0"/>
              <a:t>Click to edit Master title</a:t>
            </a:r>
          </a:p>
        </p:txBody>
      </p:sp>
      <p:sp>
        <p:nvSpPr>
          <p:cNvPr id="5" name="cdtText Box 101 Id11"/>
          <p:cNvSpPr txBox="1">
            <a:spLocks noChangeArrowheads="1"/>
          </p:cNvSpPr>
          <p:nvPr userDrawn="1">
            <p:custDataLst>
              <p:tags r:id="rId2"/>
            </p:custDataLst>
          </p:nvPr>
        </p:nvSpPr>
        <p:spPr bwMode="auto">
          <a:xfrm>
            <a:off x="6094412"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72" rIns="0" bIns="0">
            <a:noAutofit/>
          </a:bodyPr>
          <a:lstStyle/>
          <a:p>
            <a:pPr algn="ctr">
              <a:buClrTx/>
              <a:buFontTx/>
              <a:buNone/>
            </a:pPr>
            <a:endParaRPr lang="en-US" sz="1099" b="1" noProof="0" dirty="0">
              <a:solidFill>
                <a:srgbClr val="990000"/>
              </a:solidFill>
            </a:endParaRPr>
          </a:p>
        </p:txBody>
      </p:sp>
      <p:sp>
        <p:nvSpPr>
          <p:cNvPr id="9" name="Textplatzhalter 57343"/>
          <p:cNvSpPr>
            <a:spLocks noGrp="1"/>
          </p:cNvSpPr>
          <p:nvPr>
            <p:ph type="body" sz="quarter" idx="12" hasCustomPrompt="1"/>
          </p:nvPr>
        </p:nvSpPr>
        <p:spPr bwMode="gray">
          <a:xfrm>
            <a:off x="626573" y="5907600"/>
            <a:ext cx="6474940" cy="324000"/>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en-US" noProof="0" dirty="0"/>
              <a:t>Where today meets tomorrow.</a:t>
            </a:r>
          </a:p>
        </p:txBody>
      </p:sp>
      <p:sp>
        <p:nvSpPr>
          <p:cNvPr id="10" name="Textplatzhalter 57343"/>
          <p:cNvSpPr>
            <a:spLocks noGrp="1"/>
          </p:cNvSpPr>
          <p:nvPr>
            <p:ph type="body" sz="quarter" idx="13" hasCustomPrompt="1"/>
          </p:nvPr>
        </p:nvSpPr>
        <p:spPr>
          <a:xfrm>
            <a:off x="626573" y="5907600"/>
            <a:ext cx="3308939" cy="324000"/>
          </a:xfrm>
        </p:spPr>
        <p:txBody>
          <a:bodyPr lIns="216000" tIns="90000" rIns="0" bIns="46800"/>
          <a:lstStyle>
            <a:lvl1pPr marL="0" marR="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sz="999" b="1"/>
            </a:lvl1pPr>
            <a:lvl2pPr marL="1587" indent="0">
              <a:buNone/>
              <a:defRPr/>
            </a:lvl2pPr>
          </a:lstStyle>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r>
              <a:rPr lang="en-US" dirty="0"/>
              <a:t>Restricted © Siemens 2020</a:t>
            </a:r>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dirty="0"/>
          </a:p>
          <a:p>
            <a:pPr marL="0" marR="0" lvl="0" indent="0" algn="l" defTabSz="913668" rtl="0" eaLnBrk="1" fontAlgn="base" latinLnBrk="0" hangingPunct="1">
              <a:lnSpc>
                <a:spcPct val="100000"/>
              </a:lnSpc>
              <a:spcBef>
                <a:spcPct val="0"/>
              </a:spcBef>
              <a:spcAft>
                <a:spcPct val="0"/>
              </a:spcAft>
              <a:buClr>
                <a:schemeClr val="accent1"/>
              </a:buClr>
              <a:buSzTx/>
              <a:buFont typeface="Arial" pitchFamily="34" charset="0"/>
              <a:buNone/>
              <a:tabLst/>
              <a:defRPr/>
            </a:pPr>
            <a:endParaRPr lang="en-US" noProof="0" dirty="0"/>
          </a:p>
        </p:txBody>
      </p:sp>
      <p:grpSp>
        <p:nvGrpSpPr>
          <p:cNvPr id="83" name="Gruppieren 82"/>
          <p:cNvGrpSpPr/>
          <p:nvPr userDrawn="1"/>
        </p:nvGrpSpPr>
        <p:grpSpPr>
          <a:xfrm>
            <a:off x="-215831" y="-216000"/>
            <a:ext cx="12618939" cy="7290000"/>
            <a:chOff x="-216000" y="-216000"/>
            <a:chExt cx="12628800" cy="7290000"/>
          </a:xfrm>
        </p:grpSpPr>
        <p:cxnSp>
          <p:nvCxnSpPr>
            <p:cNvPr id="84" name="Gerade Verbindung 83"/>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Gerade Verbindung 103"/>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Gerade Verbindung 104"/>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0" name="Group 33"/>
          <p:cNvGrpSpPr>
            <a:grpSpLocks noChangeAspect="1"/>
          </p:cNvGrpSpPr>
          <p:nvPr userDrawn="1"/>
        </p:nvGrpSpPr>
        <p:grpSpPr bwMode="gray">
          <a:xfrm>
            <a:off x="9547702" y="323850"/>
            <a:ext cx="2157314" cy="914400"/>
            <a:chOff x="6019" y="204"/>
            <a:chExt cx="1360" cy="576"/>
          </a:xfrm>
        </p:grpSpPr>
        <p:sp>
          <p:nvSpPr>
            <p:cNvPr id="32"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3"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4"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5"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6"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7"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8"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9"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0"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1"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2"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3"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4"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5"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6"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7"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8"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9"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0"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1"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2"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3"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4"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5"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6"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7"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8"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grpSp>
    </p:spTree>
    <p:extLst>
      <p:ext uri="{BB962C8B-B14F-4D97-AF65-F5344CB8AC3E}">
        <p14:creationId xmlns:p14="http://schemas.microsoft.com/office/powerpoint/2010/main" val="212185999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4412" y="0"/>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72" rIns="0" bIns="0">
            <a:noAutofit/>
          </a:bodyPr>
          <a:lstStyle/>
          <a:p>
            <a:pPr algn="ctr">
              <a:buClrTx/>
              <a:buFontTx/>
              <a:buNone/>
            </a:pPr>
            <a:endParaRPr lang="en-US" sz="1099" b="1" noProof="0" dirty="0">
              <a:solidFill>
                <a:srgbClr val="990000"/>
              </a:solidFill>
            </a:endParaRPr>
          </a:p>
        </p:txBody>
      </p:sp>
      <p:sp>
        <p:nvSpPr>
          <p:cNvPr id="30" name="cdtRectangle 115 Id57350"/>
          <p:cNvSpPr>
            <a:spLocks noGrp="1" noChangeArrowheads="1"/>
          </p:cNvSpPr>
          <p:nvPr>
            <p:ph type="ctrTitle" hasCustomPrompt="1"/>
            <p:custDataLst>
              <p:tags r:id="rId2"/>
            </p:custDataLst>
          </p:nvPr>
        </p:nvSpPr>
        <p:spPr bwMode="auto">
          <a:xfrm>
            <a:off x="626573" y="4569991"/>
            <a:ext cx="6474940" cy="1661923"/>
          </a:xfrm>
          <a:noFill/>
        </p:spPr>
        <p:txBody>
          <a:bodyPr wrap="square" lIns="216000" tIns="90000" rIns="216000" bIns="216000" anchor="b" anchorCtr="0">
            <a:spAutoFit/>
          </a:bodyPr>
          <a:lstStyle>
            <a:lvl1pPr>
              <a:defRPr sz="4396" smtClean="0">
                <a:solidFill>
                  <a:srgbClr val="FFFFFF"/>
                </a:solidFill>
                <a:latin typeface="Arial" pitchFamily="34" charset="0"/>
              </a:defRPr>
            </a:lvl1pPr>
          </a:lstStyle>
          <a:p>
            <a:r>
              <a:rPr lang="en-US" noProof="0" dirty="0"/>
              <a:t>Click to edit Section Header title</a:t>
            </a:r>
          </a:p>
        </p:txBody>
      </p:sp>
      <p:grpSp>
        <p:nvGrpSpPr>
          <p:cNvPr id="81" name="Gruppieren 80"/>
          <p:cNvGrpSpPr/>
          <p:nvPr userDrawn="1"/>
        </p:nvGrpSpPr>
        <p:grpSpPr>
          <a:xfrm>
            <a:off x="-215831" y="-216000"/>
            <a:ext cx="12618939" cy="7290000"/>
            <a:chOff x="-216000" y="-216000"/>
            <a:chExt cx="12628800" cy="7290000"/>
          </a:xfrm>
        </p:grpSpPr>
        <p:cxnSp>
          <p:nvCxnSpPr>
            <p:cNvPr id="82" name="Gerade Verbindung 8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Gerade Verbindung 89"/>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Gerade Verbindung 90"/>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Gerade Verbindung 91"/>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Gerade Verbindung 92"/>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Gerade Verbindung 93"/>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Gerade Verbindung 94"/>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6" name="Gerade Verbindung 95"/>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7" name="Gerade Verbindung 96"/>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Gerade Verbindung 97"/>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Gerade Verbindung 98"/>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Gerade Verbindung 99"/>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Gerade Verbindung 100"/>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Gerade Verbindung 101"/>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Gerade Verbindung 102"/>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27" name="Group 33"/>
          <p:cNvGrpSpPr>
            <a:grpSpLocks noChangeAspect="1"/>
          </p:cNvGrpSpPr>
          <p:nvPr userDrawn="1"/>
        </p:nvGrpSpPr>
        <p:grpSpPr bwMode="gray">
          <a:xfrm>
            <a:off x="9547702" y="323850"/>
            <a:ext cx="2157314" cy="914400"/>
            <a:chOff x="6019" y="204"/>
            <a:chExt cx="1360" cy="576"/>
          </a:xfrm>
        </p:grpSpPr>
        <p:sp>
          <p:nvSpPr>
            <p:cNvPr id="28"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29"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1"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2"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3"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4"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5"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6"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7"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8"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39"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0"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1"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2"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3"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4"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5"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6"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7"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8"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49"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0"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1"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2"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3"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4"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5"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grpSp>
    </p:spTree>
    <p:extLst>
      <p:ext uri="{BB962C8B-B14F-4D97-AF65-F5344CB8AC3E}">
        <p14:creationId xmlns:p14="http://schemas.microsoft.com/office/powerpoint/2010/main" val="2981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5" name="Content Placeholder 2"/>
          <p:cNvSpPr>
            <a:spLocks noGrp="1"/>
          </p:cNvSpPr>
          <p:nvPr>
            <p:ph idx="1"/>
          </p:nvPr>
        </p:nvSpPr>
        <p:spPr>
          <a:xfrm>
            <a:off x="0" y="1439998"/>
            <a:ext cx="12188825" cy="4789097"/>
          </a:xfrm>
        </p:spPr>
        <p:txBody>
          <a:bodyPr lIns="612648"/>
          <a:lstStyle>
            <a:lvl1pPr marL="0" indent="0">
              <a:spcBef>
                <a:spcPts val="850"/>
              </a:spcBef>
              <a:buClr>
                <a:srgbClr val="00646E"/>
              </a:buClr>
              <a:buSzPct val="120000"/>
              <a:buFont typeface="Wingdings" panose="05000000000000000000" pitchFamily="2" charset="2"/>
              <a:buNone/>
              <a:defRPr/>
            </a:lvl1pPr>
            <a:lvl2pPr marL="688975" indent="-347663">
              <a:buFont typeface="Arial" panose="020B0604020202020204" pitchFamily="34" charset="0"/>
              <a:buChar char="•"/>
              <a:defRPr/>
            </a:lvl2pPr>
            <a:lvl3pPr marL="1030288" indent="-341313">
              <a:buSzPct val="80000"/>
              <a:buFont typeface="Arial" panose="020B0604020202020204" pitchFamily="34" charset="0"/>
              <a:buChar char="•"/>
              <a:defRPr/>
            </a:lvl3pPr>
            <a:lvl4pPr marL="1255713" indent="-179388">
              <a:buFont typeface="Arial" panose="020B0604020202020204" pitchFamily="34" charset="0"/>
              <a:buChar char="•"/>
              <a:defRPr/>
            </a:lvl4pPr>
            <a:lvl5pPr marL="1597025" indent="-153988">
              <a:buFont typeface="Arial" panose="020B0604020202020204" pitchFamily="34" charset="0"/>
              <a:buChar char="•"/>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5"/>
          <p:cNvSpPr>
            <a:spLocks noGrp="1"/>
          </p:cNvSpPr>
          <p:nvPr>
            <p:ph type="ftr" sz="quarter" idx="3"/>
          </p:nvPr>
        </p:nvSpPr>
        <p:spPr>
          <a:xfrm>
            <a:off x="1297637" y="6559553"/>
            <a:ext cx="6021796" cy="201083"/>
          </a:xfrm>
          <a:prstGeom prst="rect">
            <a:avLst/>
          </a:prstGeom>
        </p:spPr>
        <p:txBody>
          <a:bodyPr/>
          <a:lstStyle>
            <a:lvl1pPr>
              <a:defRPr sz="1000"/>
            </a:lvl1pPr>
          </a:lstStyle>
          <a:p>
            <a:r>
              <a:rPr lang="en-US" dirty="0">
                <a:solidFill>
                  <a:srgbClr val="333333"/>
                </a:solidFill>
              </a:rPr>
              <a:t>Presentation Title</a:t>
            </a:r>
          </a:p>
        </p:txBody>
      </p:sp>
    </p:spTree>
    <p:extLst>
      <p:ext uri="{BB962C8B-B14F-4D97-AF65-F5344CB8AC3E}">
        <p14:creationId xmlns:p14="http://schemas.microsoft.com/office/powerpoint/2010/main" val="913270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4" name="Footer Placeholder 5"/>
          <p:cNvSpPr>
            <a:spLocks noGrp="1"/>
          </p:cNvSpPr>
          <p:nvPr>
            <p:ph type="ftr" sz="quarter" idx="3"/>
          </p:nvPr>
        </p:nvSpPr>
        <p:spPr>
          <a:xfrm>
            <a:off x="1297637" y="6546853"/>
            <a:ext cx="6021796" cy="201083"/>
          </a:xfrm>
          <a:prstGeom prst="rect">
            <a:avLst/>
          </a:prstGeom>
        </p:spPr>
        <p:txBody>
          <a:bodyPr/>
          <a:lstStyle>
            <a:lvl1pPr>
              <a:defRPr sz="1000"/>
            </a:lvl1pPr>
          </a:lstStyle>
          <a:p>
            <a:r>
              <a:rPr lang="en-US" dirty="0">
                <a:solidFill>
                  <a:srgbClr val="333333"/>
                </a:solidFill>
              </a:rPr>
              <a:t>Presentation Title</a:t>
            </a:r>
          </a:p>
        </p:txBody>
      </p:sp>
    </p:spTree>
    <p:extLst>
      <p:ext uri="{BB962C8B-B14F-4D97-AF65-F5344CB8AC3E}">
        <p14:creationId xmlns:p14="http://schemas.microsoft.com/office/powerpoint/2010/main" val="377537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ntent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4" name="Content Placeholder 2"/>
          <p:cNvSpPr>
            <a:spLocks noGrp="1"/>
          </p:cNvSpPr>
          <p:nvPr>
            <p:ph idx="1"/>
          </p:nvPr>
        </p:nvSpPr>
        <p:spPr>
          <a:xfrm>
            <a:off x="5740400" y="1439998"/>
            <a:ext cx="6448425" cy="4789097"/>
          </a:xfrm>
        </p:spPr>
        <p:txBody>
          <a:bodyPr lIns="612648"/>
          <a:lstStyle>
            <a:lvl1pPr marL="0" indent="0">
              <a:spcBef>
                <a:spcPts val="850"/>
              </a:spcBef>
              <a:buClr>
                <a:srgbClr val="00646E"/>
              </a:buClr>
              <a:buSzPct val="120000"/>
              <a:buFont typeface="Wingdings" panose="05000000000000000000" pitchFamily="2" charset="2"/>
              <a:buNone/>
              <a:defRPr/>
            </a:lvl1pPr>
            <a:lvl2pPr marL="688975" indent="-347663">
              <a:buFont typeface="Arial" panose="020B0604020202020204" pitchFamily="34" charset="0"/>
              <a:buChar char="•"/>
              <a:defRPr/>
            </a:lvl2pPr>
            <a:lvl3pPr marL="1030288" indent="-341313">
              <a:buSzPct val="80000"/>
              <a:buFont typeface="Arial" panose="020B0604020202020204" pitchFamily="34" charset="0"/>
              <a:buChar char="•"/>
              <a:defRPr/>
            </a:lvl3pPr>
            <a:lvl4pPr marL="1255713" indent="-179388">
              <a:buFont typeface="Arial" panose="020B0604020202020204" pitchFamily="34" charset="0"/>
              <a:buChar char="•"/>
              <a:defRPr/>
            </a:lvl4pPr>
            <a:lvl5pPr marL="1597025" indent="-153988">
              <a:buFont typeface="Arial" panose="020B0604020202020204" pitchFamily="34" charset="0"/>
              <a:buChar char="•"/>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5"/>
          <p:cNvSpPr>
            <a:spLocks noGrp="1"/>
          </p:cNvSpPr>
          <p:nvPr>
            <p:ph type="ftr" sz="quarter" idx="3"/>
          </p:nvPr>
        </p:nvSpPr>
        <p:spPr>
          <a:xfrm>
            <a:off x="1297637" y="6546853"/>
            <a:ext cx="6021796" cy="201083"/>
          </a:xfrm>
          <a:prstGeom prst="rect">
            <a:avLst/>
          </a:prstGeom>
        </p:spPr>
        <p:txBody>
          <a:bodyPr/>
          <a:lstStyle>
            <a:lvl1pPr>
              <a:defRPr sz="1000"/>
            </a:lvl1pPr>
          </a:lstStyle>
          <a:p>
            <a:r>
              <a:rPr lang="en-US" dirty="0">
                <a:solidFill>
                  <a:srgbClr val="333333"/>
                </a:solidFill>
              </a:rPr>
              <a:t>Presentation Title</a:t>
            </a:r>
          </a:p>
        </p:txBody>
      </p:sp>
    </p:spTree>
    <p:extLst>
      <p:ext uri="{BB962C8B-B14F-4D97-AF65-F5344CB8AC3E}">
        <p14:creationId xmlns:p14="http://schemas.microsoft.com/office/powerpoint/2010/main" val="868684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10" name="Content Placeholder 2"/>
          <p:cNvSpPr>
            <a:spLocks noGrp="1"/>
          </p:cNvSpPr>
          <p:nvPr>
            <p:ph idx="1"/>
          </p:nvPr>
        </p:nvSpPr>
        <p:spPr>
          <a:xfrm>
            <a:off x="1" y="1478099"/>
            <a:ext cx="6096000" cy="4789097"/>
          </a:xfrm>
        </p:spPr>
        <p:txBody>
          <a:bodyPr lIns="612648"/>
          <a:lstStyle>
            <a:lvl1pPr marL="0" indent="0">
              <a:spcBef>
                <a:spcPts val="850"/>
              </a:spcBef>
              <a:buClr>
                <a:srgbClr val="00646E"/>
              </a:buClr>
              <a:buSzPct val="120000"/>
              <a:buFont typeface="Wingdings" panose="05000000000000000000" pitchFamily="2" charset="2"/>
              <a:buNone/>
              <a:defRPr/>
            </a:lvl1pPr>
            <a:lvl2pPr marL="688975" indent="-347663">
              <a:buFont typeface="Arial" panose="020B0604020202020204" pitchFamily="34" charset="0"/>
              <a:buChar char="•"/>
              <a:defRPr/>
            </a:lvl2pPr>
            <a:lvl3pPr marL="1030288" indent="-341313">
              <a:buSzPct val="80000"/>
              <a:buFont typeface="Arial" panose="020B0604020202020204" pitchFamily="34" charset="0"/>
              <a:buChar char="•"/>
              <a:defRPr/>
            </a:lvl3pPr>
            <a:lvl4pPr marL="1255713" indent="-179388">
              <a:buFont typeface="Arial" panose="020B0604020202020204" pitchFamily="34" charset="0"/>
              <a:buChar char="•"/>
              <a:defRPr/>
            </a:lvl4pPr>
            <a:lvl5pPr marL="1597025" indent="-153988">
              <a:buFont typeface="Arial" panose="020B0604020202020204" pitchFamily="34" charset="0"/>
              <a:buChar char="•"/>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0"/>
          </p:nvPr>
        </p:nvSpPr>
        <p:spPr>
          <a:xfrm>
            <a:off x="6094412" y="1478099"/>
            <a:ext cx="6096000" cy="4789097"/>
          </a:xfrm>
        </p:spPr>
        <p:txBody>
          <a:bodyPr lIns="612648"/>
          <a:lstStyle>
            <a:lvl1pPr marL="0" indent="0">
              <a:spcBef>
                <a:spcPts val="850"/>
              </a:spcBef>
              <a:buClr>
                <a:srgbClr val="00646E"/>
              </a:buClr>
              <a:buSzPct val="120000"/>
              <a:buFont typeface="Wingdings" panose="05000000000000000000" pitchFamily="2" charset="2"/>
              <a:buNone/>
              <a:defRPr/>
            </a:lvl1pPr>
            <a:lvl2pPr marL="688975" indent="-347663">
              <a:buFont typeface="Arial" panose="020B0604020202020204" pitchFamily="34" charset="0"/>
              <a:buChar char="•"/>
              <a:defRPr/>
            </a:lvl2pPr>
            <a:lvl3pPr marL="1030288" indent="-341313">
              <a:buSzPct val="80000"/>
              <a:buFont typeface="Arial" panose="020B0604020202020204" pitchFamily="34" charset="0"/>
              <a:buChar char="•"/>
              <a:defRPr/>
            </a:lvl3pPr>
            <a:lvl4pPr marL="1255713" indent="-179388">
              <a:buFont typeface="Arial" panose="020B0604020202020204" pitchFamily="34" charset="0"/>
              <a:buChar char="•"/>
              <a:defRPr/>
            </a:lvl4pPr>
            <a:lvl5pPr marL="1597025" indent="-153988">
              <a:buFont typeface="Arial" panose="020B0604020202020204" pitchFamily="34" charset="0"/>
              <a:buChar char="•"/>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5"/>
          <p:cNvSpPr>
            <a:spLocks noGrp="1"/>
          </p:cNvSpPr>
          <p:nvPr>
            <p:ph type="ftr" sz="quarter" idx="3"/>
          </p:nvPr>
        </p:nvSpPr>
        <p:spPr>
          <a:xfrm>
            <a:off x="1297637" y="6546853"/>
            <a:ext cx="6021796" cy="201083"/>
          </a:xfrm>
          <a:prstGeom prst="rect">
            <a:avLst/>
          </a:prstGeom>
        </p:spPr>
        <p:txBody>
          <a:bodyPr/>
          <a:lstStyle>
            <a:lvl1pPr>
              <a:defRPr sz="1000"/>
            </a:lvl1pPr>
          </a:lstStyle>
          <a:p>
            <a:r>
              <a:rPr lang="en-US" dirty="0">
                <a:solidFill>
                  <a:srgbClr val="333333"/>
                </a:solidFill>
              </a:rPr>
              <a:t>Presentation Title</a:t>
            </a:r>
          </a:p>
        </p:txBody>
      </p:sp>
    </p:spTree>
    <p:extLst>
      <p:ext uri="{BB962C8B-B14F-4D97-AF65-F5344CB8AC3E}">
        <p14:creationId xmlns:p14="http://schemas.microsoft.com/office/powerpoint/2010/main" val="191394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bedded_Vide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p>
        </p:txBody>
      </p:sp>
      <p:sp>
        <p:nvSpPr>
          <p:cNvPr id="10" name="Content Placeholder 2"/>
          <p:cNvSpPr>
            <a:spLocks noGrp="1"/>
          </p:cNvSpPr>
          <p:nvPr>
            <p:ph idx="1"/>
          </p:nvPr>
        </p:nvSpPr>
        <p:spPr>
          <a:xfrm>
            <a:off x="1" y="1381913"/>
            <a:ext cx="2997461" cy="4885283"/>
          </a:xfrm>
        </p:spPr>
        <p:txBody>
          <a:bodyPr lIns="182880" rIns="182880"/>
          <a:lstStyle>
            <a:lvl1pPr marL="182880" indent="-182880">
              <a:spcBef>
                <a:spcPts val="200"/>
              </a:spcBef>
              <a:buClr>
                <a:srgbClr val="00646E"/>
              </a:buClr>
              <a:buSzPct val="100000"/>
              <a:buFont typeface="+mj-lt"/>
              <a:buAutoNum type="arabicPeriod"/>
              <a:defRPr sz="800"/>
            </a:lvl1pPr>
            <a:lvl2pPr marL="365760" indent="-182880">
              <a:buFont typeface="+mj-lt"/>
              <a:buAutoNum type="alphaLcParenR"/>
              <a:defRPr sz="700"/>
            </a:lvl2pPr>
            <a:lvl3pPr marL="548640" indent="-182880">
              <a:buSzPct val="80000"/>
              <a:buFont typeface="+mj-lt"/>
              <a:buAutoNum type="romanLcPeriod"/>
              <a:defRPr sz="600"/>
            </a:lvl3pPr>
            <a:lvl4pPr marL="1255713" indent="-179388">
              <a:buFont typeface="Arial" panose="020B0604020202020204" pitchFamily="34" charset="0"/>
              <a:buChar char="•"/>
              <a:defRPr sz="1100"/>
            </a:lvl4pPr>
            <a:lvl5pPr marL="1597025" indent="-153988">
              <a:buFont typeface="Arial" panose="020B0604020202020204" pitchFamily="34" charset="0"/>
              <a:buChar char="•"/>
              <a:defRPr sz="1050" baseline="0"/>
            </a:lvl5pPr>
          </a:lstStyle>
          <a:p>
            <a:pPr lvl="0"/>
            <a:r>
              <a:rPr lang="en-US" dirty="0"/>
              <a:t>Click to edit Master text styles</a:t>
            </a:r>
          </a:p>
          <a:p>
            <a:pPr lvl="1"/>
            <a:r>
              <a:rPr lang="en-US" dirty="0"/>
              <a:t>Second level</a:t>
            </a:r>
          </a:p>
          <a:p>
            <a:pPr lvl="2"/>
            <a:r>
              <a:rPr lang="en-US" dirty="0"/>
              <a:t>Third level</a:t>
            </a:r>
          </a:p>
        </p:txBody>
      </p:sp>
      <p:sp>
        <p:nvSpPr>
          <p:cNvPr id="12" name="Footer Placeholder 5"/>
          <p:cNvSpPr>
            <a:spLocks noGrp="1"/>
          </p:cNvSpPr>
          <p:nvPr>
            <p:ph type="ftr" sz="quarter" idx="3"/>
          </p:nvPr>
        </p:nvSpPr>
        <p:spPr>
          <a:xfrm>
            <a:off x="1297637" y="6546853"/>
            <a:ext cx="6021796" cy="201083"/>
          </a:xfrm>
          <a:prstGeom prst="rect">
            <a:avLst/>
          </a:prstGeom>
        </p:spPr>
        <p:txBody>
          <a:bodyPr/>
          <a:lstStyle>
            <a:lvl1pPr>
              <a:defRPr sz="1000"/>
            </a:lvl1pPr>
          </a:lstStyle>
          <a:p>
            <a:r>
              <a:rPr lang="en-US" dirty="0">
                <a:solidFill>
                  <a:srgbClr val="333333"/>
                </a:solidFill>
              </a:rPr>
              <a:t>Presentation Title</a:t>
            </a:r>
          </a:p>
        </p:txBody>
      </p:sp>
      <p:sp>
        <p:nvSpPr>
          <p:cNvPr id="7" name="Content Placeholder 7"/>
          <p:cNvSpPr>
            <a:spLocks noGrp="1"/>
          </p:cNvSpPr>
          <p:nvPr>
            <p:ph idx="10"/>
          </p:nvPr>
        </p:nvSpPr>
        <p:spPr>
          <a:xfrm>
            <a:off x="3107466" y="1381913"/>
            <a:ext cx="8971355" cy="5046387"/>
          </a:xfrm>
        </p:spPr>
        <p:txBody>
          <a:bodyPr/>
          <a:lstStyle/>
          <a:p>
            <a:endParaRPr lang="en-US" dirty="0"/>
          </a:p>
        </p:txBody>
      </p:sp>
    </p:spTree>
    <p:extLst>
      <p:ext uri="{BB962C8B-B14F-4D97-AF65-F5344CB8AC3E}">
        <p14:creationId xmlns:p14="http://schemas.microsoft.com/office/powerpoint/2010/main" val="3441735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39939C22-A735-46A9-A277-A4B1B330F31C}"/>
              </a:ext>
            </a:extLst>
          </p:cNvPr>
          <p:cNvSpPr>
            <a:spLocks noGrp="1"/>
          </p:cNvSpPr>
          <p:nvPr>
            <p:ph type="title"/>
          </p:nvPr>
        </p:nvSpPr>
        <p:spPr/>
        <p:txBody>
          <a:bodyPr/>
          <a:lstStyle/>
          <a:p>
            <a:r>
              <a:rPr lang="en-US"/>
              <a:t>Click to edit Master title style</a:t>
            </a:r>
          </a:p>
        </p:txBody>
      </p:sp>
      <p:sp>
        <p:nvSpPr>
          <p:cNvPr id="3" name="Copy 1">
            <a:extLst>
              <a:ext uri="{FF2B5EF4-FFF2-40B4-BE49-F238E27FC236}">
                <a16:creationId xmlns:a16="http://schemas.microsoft.com/office/drawing/2014/main" id="{A8B1D58A-DC84-4573-957E-9BEA9AAB308E}"/>
              </a:ext>
            </a:extLst>
          </p:cNvPr>
          <p:cNvSpPr>
            <a:spLocks noGrp="1"/>
          </p:cNvSpPr>
          <p:nvPr>
            <p:ph sz="half" idx="1"/>
          </p:nvPr>
        </p:nvSpPr>
        <p:spPr>
          <a:xfrm>
            <a:off x="411055" y="1414800"/>
            <a:ext cx="5469101"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a:extLst>
              <a:ext uri="{FF2B5EF4-FFF2-40B4-BE49-F238E27FC236}">
                <a16:creationId xmlns:a16="http://schemas.microsoft.com/office/drawing/2014/main" id="{BF3FF41E-3844-4153-B955-A1F3E9EC1D30}"/>
              </a:ext>
            </a:extLst>
          </p:cNvPr>
          <p:cNvSpPr>
            <a:spLocks noGrp="1"/>
          </p:cNvSpPr>
          <p:nvPr>
            <p:ph sz="half" idx="2"/>
          </p:nvPr>
        </p:nvSpPr>
        <p:spPr>
          <a:xfrm>
            <a:off x="6313431" y="1414800"/>
            <a:ext cx="546434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a:extLst>
              <a:ext uri="{FF2B5EF4-FFF2-40B4-BE49-F238E27FC236}">
                <a16:creationId xmlns:a16="http://schemas.microsoft.com/office/drawing/2014/main" id="{33A503D1-D234-4258-9A03-D858B10BA46D}"/>
              </a:ext>
            </a:extLst>
          </p:cNvPr>
          <p:cNvSpPr>
            <a:spLocks noGrp="1"/>
          </p:cNvSpPr>
          <p:nvPr>
            <p:ph type="ftr" sz="quarter" idx="10"/>
          </p:nvPr>
        </p:nvSpPr>
        <p:spPr/>
        <p:txBody>
          <a:bodyPr/>
          <a:lstStyle/>
          <a:p>
            <a:pPr>
              <a:lnSpc>
                <a:spcPct val="100000"/>
              </a:lnSpc>
            </a:pPr>
            <a:r>
              <a:rPr lang="en-US"/>
              <a:t>© Siemens 2021 | HyperLynx for Serial Channel Design and Verification | Siemens Digital Industries Software | Where today meets tomorrow.</a:t>
            </a:r>
            <a:endParaRPr lang="en-US" dirty="0"/>
          </a:p>
        </p:txBody>
      </p:sp>
      <p:sp>
        <p:nvSpPr>
          <p:cNvPr id="7" name="Slide Number Placeholder">
            <a:extLst>
              <a:ext uri="{FF2B5EF4-FFF2-40B4-BE49-F238E27FC236}">
                <a16:creationId xmlns:a16="http://schemas.microsoft.com/office/drawing/2014/main" id="{21AA656B-0BAF-4B75-90BE-93CAC5946C0B}"/>
              </a:ext>
            </a:extLst>
          </p:cNvPr>
          <p:cNvSpPr>
            <a:spLocks noGrp="1"/>
          </p:cNvSpPr>
          <p:nvPr>
            <p:ph type="sldNum" sz="quarter" idx="11"/>
          </p:nvPr>
        </p:nvSpPr>
        <p:spPr/>
        <p:txBody>
          <a:bodyPr/>
          <a:lstStyle/>
          <a:p>
            <a:r>
              <a:rPr lang="en-US"/>
              <a:t>Page </a:t>
            </a:r>
            <a:fld id="{15EBE321-CBB1-4E91-BD14-37C8D44326FB}" type="slidenum">
              <a:rPr lang="en-US" smtClean="0"/>
              <a:pPr/>
              <a:t>‹#›</a:t>
            </a:fld>
            <a:endParaRPr lang="en-US" dirty="0"/>
          </a:p>
        </p:txBody>
      </p:sp>
      <p:pic>
        <p:nvPicPr>
          <p:cNvPr id="10" name="Siemens Logo">
            <a:extLst>
              <a:ext uri="{FF2B5EF4-FFF2-40B4-BE49-F238E27FC236}">
                <a16:creationId xmlns:a16="http://schemas.microsoft.com/office/drawing/2014/main" id="{6FCACBED-2537-4F3E-8D2C-E6014100536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32418" y="6418800"/>
            <a:ext cx="1151700" cy="183168"/>
          </a:xfrm>
          <a:prstGeom prst="rect">
            <a:avLst/>
          </a:prstGeom>
        </p:spPr>
      </p:pic>
    </p:spTree>
    <p:extLst>
      <p:ext uri="{BB962C8B-B14F-4D97-AF65-F5344CB8AC3E}">
        <p14:creationId xmlns:p14="http://schemas.microsoft.com/office/powerpoint/2010/main" val="3686699219"/>
      </p:ext>
    </p:extLst>
  </p:cSld>
  <p:clrMapOvr>
    <a:masterClrMapping/>
  </p:clrMapOvr>
  <p:transition>
    <p:fade/>
  </p:transition>
  <p:extLst>
    <p:ext uri="{DCECCB84-F9BA-43D5-87BE-67443E8EF086}">
      <p15:sldGuideLst xmlns:p15="http://schemas.microsoft.com/office/powerpoint/2012/main">
        <p15:guide id="1" pos="259">
          <p15:clr>
            <a:srgbClr val="65CEFF"/>
          </p15:clr>
        </p15:guide>
        <p15:guide id="2" pos="3705">
          <p15:clr>
            <a:srgbClr val="65CEFF"/>
          </p15:clr>
        </p15:guide>
        <p15:guide id="3" pos="3978">
          <p15:clr>
            <a:srgbClr val="65CEFF"/>
          </p15:clr>
        </p15:guide>
        <p15:guide id="4" pos="6472">
          <p15:clr>
            <a:srgbClr val="65CEFF"/>
          </p15:clr>
        </p15:guide>
        <p15:guide id="5" pos="7425">
          <p15:clr>
            <a:srgbClr val="65CEFF"/>
          </p15:clr>
        </p15:guide>
        <p15:guide id="6" orient="horz" pos="302">
          <p15:clr>
            <a:srgbClr val="65CEFF"/>
          </p15:clr>
        </p15:guide>
        <p15:guide id="7" orient="horz" pos="664">
          <p15:clr>
            <a:srgbClr val="65CEFF"/>
          </p15:clr>
        </p15:guide>
        <p15:guide id="8" orient="horz" pos="891">
          <p15:clr>
            <a:srgbClr val="65CEFF"/>
          </p15:clr>
        </p15:guide>
        <p15:guide id="9" orient="horz" pos="3658">
          <p15:clr>
            <a:srgbClr val="65CEFF"/>
          </p15:clr>
        </p15:guide>
        <p15:guide id="10" orient="horz" pos="3885">
          <p15:clr>
            <a:srgbClr val="65CEFF"/>
          </p15:clr>
        </p15:guide>
        <p15:guide id="11"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5.xml"/><Relationship Id="rId18" Type="http://schemas.openxmlformats.org/officeDocument/2006/relationships/tags" Target="../tags/tag10.xml"/><Relationship Id="rId26" Type="http://schemas.openxmlformats.org/officeDocument/2006/relationships/tags" Target="../tags/tag18.xml"/><Relationship Id="rId3" Type="http://schemas.openxmlformats.org/officeDocument/2006/relationships/slideLayout" Target="../slideLayouts/slideLayout3.xml"/><Relationship Id="rId21" Type="http://schemas.openxmlformats.org/officeDocument/2006/relationships/tags" Target="../tags/tag13.xml"/><Relationship Id="rId34" Type="http://schemas.openxmlformats.org/officeDocument/2006/relationships/tags" Target="../tags/tag26.xml"/><Relationship Id="rId7" Type="http://schemas.openxmlformats.org/officeDocument/2006/relationships/slideLayout" Target="../slideLayouts/slideLayout7.xml"/><Relationship Id="rId12" Type="http://schemas.openxmlformats.org/officeDocument/2006/relationships/tags" Target="../tags/tag4.xml"/><Relationship Id="rId17" Type="http://schemas.openxmlformats.org/officeDocument/2006/relationships/tags" Target="../tags/tag9.xml"/><Relationship Id="rId25" Type="http://schemas.openxmlformats.org/officeDocument/2006/relationships/tags" Target="../tags/tag17.xml"/><Relationship Id="rId33" Type="http://schemas.openxmlformats.org/officeDocument/2006/relationships/tags" Target="../tags/tag25.xml"/><Relationship Id="rId2" Type="http://schemas.openxmlformats.org/officeDocument/2006/relationships/slideLayout" Target="../slideLayouts/slideLayout2.xml"/><Relationship Id="rId16" Type="http://schemas.openxmlformats.org/officeDocument/2006/relationships/tags" Target="../tags/tag8.xml"/><Relationship Id="rId20" Type="http://schemas.openxmlformats.org/officeDocument/2006/relationships/tags" Target="../tags/tag12.xml"/><Relationship Id="rId29" Type="http://schemas.openxmlformats.org/officeDocument/2006/relationships/tags" Target="../tags/tag2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24" Type="http://schemas.openxmlformats.org/officeDocument/2006/relationships/tags" Target="../tags/tag16.xml"/><Relationship Id="rId32" Type="http://schemas.openxmlformats.org/officeDocument/2006/relationships/tags" Target="../tags/tag24.xml"/><Relationship Id="rId37" Type="http://schemas.openxmlformats.org/officeDocument/2006/relationships/tags" Target="../tags/tag29.xml"/><Relationship Id="rId5" Type="http://schemas.openxmlformats.org/officeDocument/2006/relationships/slideLayout" Target="../slideLayouts/slideLayout5.xml"/><Relationship Id="rId15" Type="http://schemas.openxmlformats.org/officeDocument/2006/relationships/tags" Target="../tags/tag7.xml"/><Relationship Id="rId23" Type="http://schemas.openxmlformats.org/officeDocument/2006/relationships/tags" Target="../tags/tag15.xml"/><Relationship Id="rId28" Type="http://schemas.openxmlformats.org/officeDocument/2006/relationships/tags" Target="../tags/tag20.xml"/><Relationship Id="rId36" Type="http://schemas.openxmlformats.org/officeDocument/2006/relationships/tags" Target="../tags/tag28.xml"/><Relationship Id="rId10" Type="http://schemas.openxmlformats.org/officeDocument/2006/relationships/tags" Target="../tags/tag2.xml"/><Relationship Id="rId19" Type="http://schemas.openxmlformats.org/officeDocument/2006/relationships/tags" Target="../tags/tag11.xml"/><Relationship Id="rId31" Type="http://schemas.openxmlformats.org/officeDocument/2006/relationships/tags" Target="../tags/tag23.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6.xml"/><Relationship Id="rId22" Type="http://schemas.openxmlformats.org/officeDocument/2006/relationships/tags" Target="../tags/tag14.xml"/><Relationship Id="rId27" Type="http://schemas.openxmlformats.org/officeDocument/2006/relationships/tags" Target="../tags/tag19.xml"/><Relationship Id="rId30" Type="http://schemas.openxmlformats.org/officeDocument/2006/relationships/tags" Target="../tags/tag22.xml"/><Relationship Id="rId35" Type="http://schemas.openxmlformats.org/officeDocument/2006/relationships/tags" Target="../tags/tag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8" name="cdtRectangle 115 Id3078"/>
          <p:cNvSpPr>
            <a:spLocks noGrp="1" noChangeArrowheads="1"/>
          </p:cNvSpPr>
          <p:nvPr>
            <p:ph type="title"/>
            <p:custDataLst>
              <p:tags r:id="rId10"/>
            </p:custDataLst>
          </p:nvPr>
        </p:nvSpPr>
        <p:spPr bwMode="auto">
          <a:xfrm>
            <a:off x="0" y="-1"/>
            <a:ext cx="12188825" cy="1440000"/>
          </a:xfrm>
          <a:prstGeom prst="rect">
            <a:avLst/>
          </a:prstGeom>
          <a:noFill/>
          <a:ln w="9525">
            <a:noFill/>
            <a:miter lim="800000"/>
            <a:headEnd/>
            <a:tailEnd/>
          </a:ln>
        </p:spPr>
        <p:txBody>
          <a:bodyPr vert="horz" wrap="square" lIns="626400" tIns="432000" rIns="3384000" bIns="234000" numCol="1" anchor="t" anchorCtr="0" compatLnSpc="1">
            <a:prstTxWarp prst="textNoShape">
              <a:avLst/>
            </a:prstTxWarp>
          </a:bodyPr>
          <a:lstStyle/>
          <a:p>
            <a:pPr lvl="0"/>
            <a:r>
              <a:rPr lang="en-US" noProof="0" dirty="0"/>
              <a:t>Click to edit Master title style</a:t>
            </a:r>
          </a:p>
        </p:txBody>
      </p:sp>
      <p:sp>
        <p:nvSpPr>
          <p:cNvPr id="3079" name="cdtRectangle 116 Id3079"/>
          <p:cNvSpPr>
            <a:spLocks noGrp="1" noChangeArrowheads="1"/>
          </p:cNvSpPr>
          <p:nvPr>
            <p:ph type="body" idx="1"/>
            <p:custDataLst>
              <p:tags r:id="rId11"/>
            </p:custDataLst>
          </p:nvPr>
        </p:nvSpPr>
        <p:spPr bwMode="auto">
          <a:xfrm>
            <a:off x="72736" y="1443038"/>
            <a:ext cx="12032673" cy="4750413"/>
          </a:xfrm>
          <a:prstGeom prst="rect">
            <a:avLst/>
          </a:prstGeom>
          <a:noFill/>
          <a:ln w="9525">
            <a:noFill/>
            <a:miter lim="800000"/>
            <a:headEnd/>
            <a:tailEnd/>
          </a:ln>
        </p:spPr>
        <p:txBody>
          <a:bodyPr vert="horz" wrap="square" lIns="457200" tIns="182880" rIns="457200" bIns="18288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072" name="cdtMasterTags_CL1 Id3072"/>
          <p:cNvCxnSpPr/>
          <p:nvPr>
            <p:custDataLst>
              <p:tags r:id="rId1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1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1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1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1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1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1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1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2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2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2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2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2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2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2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2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2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3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p:custDataLst>
              <p:tags r:id="rId35"/>
            </p:custDataLst>
          </p:nvPr>
        </p:nvSpPr>
        <p:spPr bwMode="auto">
          <a:xfrm>
            <a:off x="0" y="6200775"/>
            <a:ext cx="12188825" cy="396875"/>
          </a:xfrm>
          <a:prstGeom prst="rect">
            <a:avLst/>
          </a:prstGeom>
          <a:noFill/>
          <a:ln w="9525">
            <a:noFill/>
            <a:miter lim="800000"/>
            <a:headEnd/>
            <a:tailEnd/>
          </a:ln>
          <a:effectLst/>
        </p:spPr>
        <p:txBody>
          <a:bodyPr lIns="625911" tIns="143888" rIns="3208693" bIns="0" anchor="ctr"/>
          <a:lstStyle/>
          <a:p>
            <a:r>
              <a:rPr lang="en-US" sz="999" b="1" noProof="0" dirty="0">
                <a:solidFill>
                  <a:srgbClr val="879BAA"/>
                </a:solidFill>
              </a:rPr>
              <a:t>Restricted © Siemens 2020</a:t>
            </a:r>
          </a:p>
        </p:txBody>
      </p:sp>
      <p:sp>
        <p:nvSpPr>
          <p:cNvPr id="65" name="cdtTextBox 11 Id18"/>
          <p:cNvSpPr txBox="1"/>
          <p:nvPr>
            <p:custDataLst>
              <p:tags r:id="rId36"/>
            </p:custDataLst>
          </p:nvPr>
        </p:nvSpPr>
        <p:spPr>
          <a:xfrm>
            <a:off x="0" y="6597650"/>
            <a:ext cx="1763907" cy="260350"/>
          </a:xfrm>
          <a:prstGeom prst="rect">
            <a:avLst/>
          </a:prstGeom>
          <a:noFill/>
        </p:spPr>
        <p:txBody>
          <a:bodyPr wrap="square" lIns="625911" tIns="0" rIns="0" bIns="115110" rtlCol="0" anchor="t" anchorCtr="0">
            <a:noAutofit/>
          </a:bodyPr>
          <a:lstStyle/>
          <a:p>
            <a:pPr>
              <a:lnSpc>
                <a:spcPct val="110000"/>
              </a:lnSpc>
              <a:spcBef>
                <a:spcPts val="0"/>
              </a:spcBef>
            </a:pPr>
            <a:r>
              <a:rPr lang="en-US" sz="999" noProof="0" dirty="0">
                <a:solidFill>
                  <a:srgbClr val="000000"/>
                </a:solidFill>
              </a:rPr>
              <a:t>Page </a:t>
            </a:r>
            <a:fld id="{91E7552C-A157-4A4F-8E99-698C0325FC94}" type="slidenum">
              <a:rPr lang="en-US" sz="999" noProof="0" smtClean="0">
                <a:solidFill>
                  <a:srgbClr val="000000"/>
                </a:solidFill>
              </a:rPr>
              <a:pPr>
                <a:lnSpc>
                  <a:spcPct val="110000"/>
                </a:lnSpc>
                <a:spcBef>
                  <a:spcPts val="0"/>
                </a:spcBef>
              </a:pPr>
              <a:t>‹#›</a:t>
            </a:fld>
            <a:endParaRPr lang="en-US" sz="999" noProof="0" dirty="0">
              <a:solidFill>
                <a:srgbClr val="000000"/>
              </a:solidFill>
            </a:endParaRPr>
          </a:p>
        </p:txBody>
      </p:sp>
      <p:sp>
        <p:nvSpPr>
          <p:cNvPr id="66" name="cdtTextBox 13 Id19"/>
          <p:cNvSpPr txBox="1"/>
          <p:nvPr>
            <p:custDataLst>
              <p:tags r:id="rId37"/>
            </p:custDataLst>
          </p:nvPr>
        </p:nvSpPr>
        <p:spPr>
          <a:xfrm>
            <a:off x="3784807" y="6597650"/>
            <a:ext cx="8404017" cy="260350"/>
          </a:xfrm>
          <a:prstGeom prst="rect">
            <a:avLst/>
          </a:prstGeom>
          <a:noFill/>
        </p:spPr>
        <p:txBody>
          <a:bodyPr wrap="square" lIns="0" tIns="0" rIns="482023" bIns="115110" rtlCol="0">
            <a:noAutofit/>
          </a:bodyPr>
          <a:lstStyle/>
          <a:p>
            <a:pPr algn="r">
              <a:lnSpc>
                <a:spcPct val="110000"/>
              </a:lnSpc>
              <a:spcBef>
                <a:spcPts val="0"/>
              </a:spcBef>
            </a:pPr>
            <a:r>
              <a:rPr lang="en-US" sz="999" noProof="0" dirty="0">
                <a:solidFill>
                  <a:srgbClr val="000000"/>
                </a:solidFill>
              </a:rPr>
              <a:t>Siemens</a:t>
            </a:r>
            <a:r>
              <a:rPr lang="en-US" sz="999" baseline="0" noProof="0" dirty="0">
                <a:solidFill>
                  <a:srgbClr val="000000"/>
                </a:solidFill>
              </a:rPr>
              <a:t> Digital Industries Software</a:t>
            </a:r>
            <a:endParaRPr lang="en-US" sz="999" noProof="0" dirty="0">
              <a:solidFill>
                <a:srgbClr val="000000"/>
              </a:solidFill>
            </a:endParaRPr>
          </a:p>
        </p:txBody>
      </p:sp>
      <p:grpSp>
        <p:nvGrpSpPr>
          <p:cNvPr id="67" name="Gruppieren 66"/>
          <p:cNvGrpSpPr/>
          <p:nvPr/>
        </p:nvGrpSpPr>
        <p:grpSpPr>
          <a:xfrm>
            <a:off x="-215831" y="-216000"/>
            <a:ext cx="12618939" cy="7290000"/>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5" name="Group 33"/>
          <p:cNvGrpSpPr>
            <a:grpSpLocks noChangeAspect="1"/>
          </p:cNvGrpSpPr>
          <p:nvPr userDrawn="1"/>
        </p:nvGrpSpPr>
        <p:grpSpPr bwMode="gray">
          <a:xfrm>
            <a:off x="9547702" y="323850"/>
            <a:ext cx="2157314" cy="914400"/>
            <a:chOff x="6019" y="204"/>
            <a:chExt cx="1360" cy="576"/>
          </a:xfrm>
        </p:grpSpPr>
        <p:sp>
          <p:nvSpPr>
            <p:cNvPr id="56" name="AutoShape 32"/>
            <p:cNvSpPr>
              <a:spLocks noChangeAspect="1" noChangeArrowheads="1" noTextEdit="1"/>
            </p:cNvSpPr>
            <p:nvPr userDrawn="1"/>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7" name="Rectangle 34"/>
            <p:cNvSpPr>
              <a:spLocks noChangeArrowheads="1"/>
            </p:cNvSpPr>
            <p:nvPr userDrawn="1"/>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8" name="Freeform 35"/>
            <p:cNvSpPr>
              <a:spLocks/>
            </p:cNvSpPr>
            <p:nvPr userDrawn="1"/>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59" name="Freeform 36"/>
            <p:cNvSpPr>
              <a:spLocks/>
            </p:cNvSpPr>
            <p:nvPr userDrawn="1"/>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60" name="Freeform 37"/>
            <p:cNvSpPr>
              <a:spLocks/>
            </p:cNvSpPr>
            <p:nvPr userDrawn="1"/>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61" name="Freeform 38"/>
            <p:cNvSpPr>
              <a:spLocks/>
            </p:cNvSpPr>
            <p:nvPr userDrawn="1"/>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62" name="Freeform 39"/>
            <p:cNvSpPr>
              <a:spLocks/>
            </p:cNvSpPr>
            <p:nvPr userDrawn="1"/>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0" name="Freeform 40"/>
            <p:cNvSpPr>
              <a:spLocks/>
            </p:cNvSpPr>
            <p:nvPr userDrawn="1"/>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1" name="Freeform 41"/>
            <p:cNvSpPr>
              <a:spLocks/>
            </p:cNvSpPr>
            <p:nvPr userDrawn="1"/>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2" name="Freeform 42"/>
            <p:cNvSpPr>
              <a:spLocks/>
            </p:cNvSpPr>
            <p:nvPr userDrawn="1"/>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3" name="Freeform 43"/>
            <p:cNvSpPr>
              <a:spLocks/>
            </p:cNvSpPr>
            <p:nvPr userDrawn="1"/>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4" name="Freeform 44"/>
            <p:cNvSpPr>
              <a:spLocks/>
            </p:cNvSpPr>
            <p:nvPr userDrawn="1"/>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5" name="Freeform 45"/>
            <p:cNvSpPr>
              <a:spLocks/>
            </p:cNvSpPr>
            <p:nvPr userDrawn="1"/>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6" name="Freeform 46"/>
            <p:cNvSpPr>
              <a:spLocks/>
            </p:cNvSpPr>
            <p:nvPr userDrawn="1"/>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7" name="Freeform 47"/>
            <p:cNvSpPr>
              <a:spLocks/>
            </p:cNvSpPr>
            <p:nvPr userDrawn="1"/>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8" name="Freeform 48"/>
            <p:cNvSpPr>
              <a:spLocks/>
            </p:cNvSpPr>
            <p:nvPr userDrawn="1"/>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99" name="Freeform 49"/>
            <p:cNvSpPr>
              <a:spLocks/>
            </p:cNvSpPr>
            <p:nvPr userDrawn="1"/>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0" name="Freeform 50"/>
            <p:cNvSpPr>
              <a:spLocks/>
            </p:cNvSpPr>
            <p:nvPr userDrawn="1"/>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1" name="Freeform 51"/>
            <p:cNvSpPr>
              <a:spLocks/>
            </p:cNvSpPr>
            <p:nvPr userDrawn="1"/>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2" name="Freeform 52"/>
            <p:cNvSpPr>
              <a:spLocks/>
            </p:cNvSpPr>
            <p:nvPr userDrawn="1"/>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3" name="Freeform 53"/>
            <p:cNvSpPr>
              <a:spLocks/>
            </p:cNvSpPr>
            <p:nvPr userDrawn="1"/>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4" name="Freeform 54"/>
            <p:cNvSpPr>
              <a:spLocks/>
            </p:cNvSpPr>
            <p:nvPr userDrawn="1"/>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5" name="Freeform 55"/>
            <p:cNvSpPr>
              <a:spLocks/>
            </p:cNvSpPr>
            <p:nvPr userDrawn="1"/>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6" name="Freeform 56"/>
            <p:cNvSpPr>
              <a:spLocks/>
            </p:cNvSpPr>
            <p:nvPr userDrawn="1"/>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7" name="Freeform 57"/>
            <p:cNvSpPr>
              <a:spLocks/>
            </p:cNvSpPr>
            <p:nvPr userDrawn="1"/>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8" name="Freeform 58"/>
            <p:cNvSpPr>
              <a:spLocks/>
            </p:cNvSpPr>
            <p:nvPr userDrawn="1"/>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sp>
          <p:nvSpPr>
            <p:cNvPr id="109" name="Freeform 59"/>
            <p:cNvSpPr>
              <a:spLocks/>
            </p:cNvSpPr>
            <p:nvPr userDrawn="1"/>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297" noProof="0" dirty="0"/>
            </a:p>
          </p:txBody>
        </p:sp>
      </p:grpSp>
      <p:sp>
        <p:nvSpPr>
          <p:cNvPr id="111" name="Footer Placeholder 5"/>
          <p:cNvSpPr>
            <a:spLocks noGrp="1"/>
          </p:cNvSpPr>
          <p:nvPr>
            <p:ph type="ftr" sz="quarter" idx="3"/>
          </p:nvPr>
        </p:nvSpPr>
        <p:spPr>
          <a:xfrm>
            <a:off x="1297637" y="6546853"/>
            <a:ext cx="6021796" cy="201083"/>
          </a:xfrm>
          <a:prstGeom prst="rect">
            <a:avLst/>
          </a:prstGeom>
        </p:spPr>
        <p:txBody>
          <a:bodyPr/>
          <a:lstStyle>
            <a:lvl1pPr>
              <a:defRPr sz="1000"/>
            </a:lvl1pPr>
          </a:lstStyle>
          <a:p>
            <a:r>
              <a:rPr lang="en-US">
                <a:solidFill>
                  <a:srgbClr val="333333"/>
                </a:solidFill>
              </a:rPr>
              <a:t>Presentation Title</a:t>
            </a:r>
            <a:endParaRPr lang="en-US" dirty="0">
              <a:solidFill>
                <a:srgbClr val="333333"/>
              </a:solidFill>
            </a:endParaRPr>
          </a:p>
        </p:txBody>
      </p:sp>
    </p:spTree>
    <p:extLst>
      <p:ext uri="{BB962C8B-B14F-4D97-AF65-F5344CB8AC3E}">
        <p14:creationId xmlns:p14="http://schemas.microsoft.com/office/powerpoint/2010/main" val="2037830943"/>
      </p:ext>
    </p:extLst>
  </p:cSld>
  <p:clrMap bg1="lt1" tx1="dk1" bg2="lt2" tx2="dk2" accent1="accent1" accent2="accent2" accent3="accent3" accent4="accent4" accent5="accent5" accent6="accent6" hlink="hlink" folHlink="folHlink"/>
  <p:sldLayoutIdLst>
    <p:sldLayoutId id="2147483964" r:id="rId1"/>
    <p:sldLayoutId id="2147483966" r:id="rId2"/>
    <p:sldLayoutId id="2147483992" r:id="rId3"/>
    <p:sldLayoutId id="2147483993" r:id="rId4"/>
    <p:sldLayoutId id="2147483994" r:id="rId5"/>
    <p:sldLayoutId id="2147483995" r:id="rId6"/>
    <p:sldLayoutId id="2147483996" r:id="rId7"/>
    <p:sldLayoutId id="2147483997" r:id="rId8"/>
  </p:sldLayoutIdLst>
  <p:hf sldNum="0" hdr="0" dt="0"/>
  <p:txStyles>
    <p:titleStyle>
      <a:lvl1pPr algn="l" rtl="0" eaLnBrk="1" fontAlgn="base" hangingPunct="1">
        <a:spcBef>
          <a:spcPct val="0"/>
        </a:spcBef>
        <a:spcAft>
          <a:spcPct val="0"/>
        </a:spcAft>
        <a:defRPr sz="3200" b="1">
          <a:solidFill>
            <a:srgbClr val="00646E"/>
          </a:solidFill>
          <a:latin typeface="Arial" pitchFamily="34" charset="0"/>
          <a:ea typeface="+mj-ea"/>
          <a:cs typeface="Arial" pitchFamily="34" charset="0"/>
        </a:defRPr>
      </a:lvl1pPr>
      <a:lvl2pPr algn="l" rtl="0" eaLnBrk="1" fontAlgn="base" hangingPunct="1">
        <a:spcBef>
          <a:spcPct val="0"/>
        </a:spcBef>
        <a:spcAft>
          <a:spcPct val="0"/>
        </a:spcAft>
        <a:defRPr sz="1998" b="1">
          <a:solidFill>
            <a:schemeClr val="tx1"/>
          </a:solidFill>
          <a:latin typeface="Arial" charset="0"/>
          <a:ea typeface="ＭＳ Ｐゴシック" charset="-128"/>
        </a:defRPr>
      </a:lvl2pPr>
      <a:lvl3pPr algn="l" rtl="0" eaLnBrk="1" fontAlgn="base" hangingPunct="1">
        <a:spcBef>
          <a:spcPct val="0"/>
        </a:spcBef>
        <a:spcAft>
          <a:spcPct val="0"/>
        </a:spcAft>
        <a:defRPr sz="1998" b="1">
          <a:solidFill>
            <a:schemeClr val="tx1"/>
          </a:solidFill>
          <a:latin typeface="Arial" charset="0"/>
          <a:ea typeface="ＭＳ Ｐゴシック" charset="-128"/>
        </a:defRPr>
      </a:lvl3pPr>
      <a:lvl4pPr algn="l" rtl="0" eaLnBrk="1" fontAlgn="base" hangingPunct="1">
        <a:spcBef>
          <a:spcPct val="0"/>
        </a:spcBef>
        <a:spcAft>
          <a:spcPct val="0"/>
        </a:spcAft>
        <a:defRPr sz="1998" b="1">
          <a:solidFill>
            <a:schemeClr val="tx1"/>
          </a:solidFill>
          <a:latin typeface="Arial" charset="0"/>
          <a:ea typeface="ＭＳ Ｐゴシック" charset="-128"/>
        </a:defRPr>
      </a:lvl4pPr>
      <a:lvl5pPr algn="l" rtl="0" eaLnBrk="1" fontAlgn="base" hangingPunct="1">
        <a:spcBef>
          <a:spcPct val="0"/>
        </a:spcBef>
        <a:spcAft>
          <a:spcPct val="0"/>
        </a:spcAft>
        <a:defRPr sz="1998" b="1">
          <a:solidFill>
            <a:schemeClr val="tx1"/>
          </a:solidFill>
          <a:latin typeface="Arial" charset="0"/>
          <a:ea typeface="ＭＳ Ｐゴシック" charset="-128"/>
        </a:defRPr>
      </a:lvl5pPr>
      <a:lvl6pPr marL="456834" algn="l" rtl="0" eaLnBrk="1" fontAlgn="base" hangingPunct="1">
        <a:spcBef>
          <a:spcPct val="0"/>
        </a:spcBef>
        <a:spcAft>
          <a:spcPct val="0"/>
        </a:spcAft>
        <a:defRPr sz="1998" b="1">
          <a:solidFill>
            <a:schemeClr val="tx1"/>
          </a:solidFill>
          <a:latin typeface="Arial" charset="0"/>
          <a:ea typeface="ヒラギノ角ゴ Pro W3" charset="0"/>
        </a:defRPr>
      </a:lvl6pPr>
      <a:lvl7pPr marL="913668" algn="l" rtl="0" eaLnBrk="1" fontAlgn="base" hangingPunct="1">
        <a:spcBef>
          <a:spcPct val="0"/>
        </a:spcBef>
        <a:spcAft>
          <a:spcPct val="0"/>
        </a:spcAft>
        <a:defRPr sz="1998" b="1">
          <a:solidFill>
            <a:schemeClr val="tx1"/>
          </a:solidFill>
          <a:latin typeface="Arial" charset="0"/>
          <a:ea typeface="ヒラギノ角ゴ Pro W3" charset="0"/>
        </a:defRPr>
      </a:lvl7pPr>
      <a:lvl8pPr marL="1370503" algn="l" rtl="0" eaLnBrk="1" fontAlgn="base" hangingPunct="1">
        <a:spcBef>
          <a:spcPct val="0"/>
        </a:spcBef>
        <a:spcAft>
          <a:spcPct val="0"/>
        </a:spcAft>
        <a:defRPr sz="1998" b="1">
          <a:solidFill>
            <a:schemeClr val="tx1"/>
          </a:solidFill>
          <a:latin typeface="Arial" charset="0"/>
          <a:ea typeface="ヒラギノ角ゴ Pro W3" charset="0"/>
        </a:defRPr>
      </a:lvl8pPr>
      <a:lvl9pPr marL="1827337" algn="l" rtl="0" eaLnBrk="1" fontAlgn="base" hangingPunct="1">
        <a:spcBef>
          <a:spcPct val="0"/>
        </a:spcBef>
        <a:spcAft>
          <a:spcPct val="0"/>
        </a:spcAft>
        <a:defRPr sz="1998" b="1">
          <a:solidFill>
            <a:schemeClr val="tx1"/>
          </a:solidFill>
          <a:latin typeface="Arial" charset="0"/>
          <a:ea typeface="ヒラギノ角ゴ Pro W3" charset="0"/>
        </a:defRPr>
      </a:lvl9pPr>
    </p:titleStyle>
    <p:bodyStyle>
      <a:lvl1pPr marL="0" indent="0" algn="l" rtl="0" eaLnBrk="1" fontAlgn="base" hangingPunct="1">
        <a:lnSpc>
          <a:spcPct val="110000"/>
        </a:lnSpc>
        <a:spcBef>
          <a:spcPct val="0"/>
        </a:spcBef>
        <a:spcAft>
          <a:spcPct val="0"/>
        </a:spcAft>
        <a:buClr>
          <a:schemeClr val="accent1"/>
        </a:buClr>
        <a:buFont typeface="Arial" pitchFamily="34" charset="0"/>
        <a:buNone/>
        <a:tabLst/>
        <a:defRPr sz="2800">
          <a:solidFill>
            <a:schemeClr val="tx1"/>
          </a:solidFill>
          <a:latin typeface="Arial" pitchFamily="34" charset="0"/>
          <a:ea typeface="+mn-ea"/>
          <a:cs typeface="Arial" pitchFamily="34" charset="0"/>
        </a:defRPr>
      </a:lvl1pPr>
      <a:lvl2pPr marL="404813" indent="-179388" algn="l" rtl="0" eaLnBrk="1" fontAlgn="base" hangingPunct="1">
        <a:lnSpc>
          <a:spcPct val="110000"/>
        </a:lnSpc>
        <a:spcBef>
          <a:spcPct val="0"/>
        </a:spcBef>
        <a:spcAft>
          <a:spcPct val="0"/>
        </a:spcAft>
        <a:buClr>
          <a:srgbClr val="879BAA"/>
        </a:buClr>
        <a:buChar char="•"/>
        <a:tabLst/>
        <a:defRPr sz="2400">
          <a:solidFill>
            <a:schemeClr val="tx1"/>
          </a:solidFill>
          <a:latin typeface="Arial" pitchFamily="34" charset="0"/>
          <a:ea typeface="+mn-ea"/>
          <a:cs typeface="Arial" pitchFamily="34" charset="0"/>
        </a:defRPr>
      </a:lvl2pPr>
      <a:lvl3pPr marL="633413" indent="-179388" algn="l" rtl="0" eaLnBrk="1" fontAlgn="base" hangingPunct="1">
        <a:lnSpc>
          <a:spcPct val="110000"/>
        </a:lnSpc>
        <a:spcBef>
          <a:spcPct val="0"/>
        </a:spcBef>
        <a:spcAft>
          <a:spcPct val="0"/>
        </a:spcAft>
        <a:buClr>
          <a:srgbClr val="879BAA"/>
        </a:buClr>
        <a:buChar char="•"/>
        <a:tabLst/>
        <a:defRPr sz="2000">
          <a:solidFill>
            <a:schemeClr val="tx1"/>
          </a:solidFill>
          <a:latin typeface="Arial" pitchFamily="34" charset="0"/>
          <a:ea typeface="+mn-ea"/>
          <a:cs typeface="Arial" pitchFamily="34" charset="0"/>
        </a:defRPr>
      </a:lvl3pPr>
      <a:lvl4pPr marL="862013" indent="-179388" algn="l" rtl="0" eaLnBrk="1" fontAlgn="base" hangingPunct="1">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1090613" indent="-179388" algn="l" rtl="0" eaLnBrk="1" fontAlgn="base" hangingPunct="1">
        <a:lnSpc>
          <a:spcPct val="110000"/>
        </a:lnSpc>
        <a:spcBef>
          <a:spcPct val="0"/>
        </a:spcBef>
        <a:spcAft>
          <a:spcPct val="0"/>
        </a:spcAft>
        <a:buClr>
          <a:srgbClr val="879BAA"/>
        </a:buClr>
        <a:buChar char="•"/>
        <a:tabLst/>
        <a:defRPr baseline="0">
          <a:solidFill>
            <a:schemeClr val="tx1"/>
          </a:solidFill>
          <a:latin typeface="Arial" pitchFamily="34" charset="0"/>
          <a:ea typeface="+mn-ea"/>
          <a:cs typeface="Arial" pitchFamily="34" charset="0"/>
        </a:defRPr>
      </a:lvl5pPr>
      <a:lvl6pPr marL="719424"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6pPr>
      <a:lvl7pPr marL="719424"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7pPr>
      <a:lvl8pPr marL="719424"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8pPr>
      <a:lvl9pPr marL="719424" indent="0" algn="l" rtl="0" eaLnBrk="1" fontAlgn="base" hangingPunct="1">
        <a:lnSpc>
          <a:spcPct val="110000"/>
        </a:lnSpc>
        <a:spcBef>
          <a:spcPct val="0"/>
        </a:spcBef>
        <a:spcAft>
          <a:spcPct val="0"/>
        </a:spcAft>
        <a:buClr>
          <a:schemeClr val="accent1"/>
        </a:buClr>
        <a:buFont typeface="Wingdings" charset="0"/>
        <a:buNone/>
        <a:defRPr>
          <a:solidFill>
            <a:schemeClr val="tx1"/>
          </a:solidFill>
          <a:latin typeface="+mn-lt"/>
          <a:ea typeface="+mn-ea"/>
        </a:defRPr>
      </a:lvl9pPr>
    </p:bodyStyle>
    <p:otherStyle>
      <a:defPPr>
        <a:defRPr lang="de-DE"/>
      </a:defPPr>
      <a:lvl1pPr marL="0" algn="l" defTabSz="913668" rtl="0" eaLnBrk="1" latinLnBrk="0" hangingPunct="1">
        <a:defRPr sz="1799" kern="1200">
          <a:solidFill>
            <a:schemeClr val="tx1"/>
          </a:solidFill>
          <a:latin typeface="+mn-lt"/>
          <a:ea typeface="+mn-ea"/>
          <a:cs typeface="+mn-cs"/>
        </a:defRPr>
      </a:lvl1pPr>
      <a:lvl2pPr marL="456834" algn="l" defTabSz="913668" rtl="0" eaLnBrk="1" latinLnBrk="0" hangingPunct="1">
        <a:defRPr sz="1799" kern="1200">
          <a:solidFill>
            <a:schemeClr val="tx1"/>
          </a:solidFill>
          <a:latin typeface="+mn-lt"/>
          <a:ea typeface="+mn-ea"/>
          <a:cs typeface="+mn-cs"/>
        </a:defRPr>
      </a:lvl2pPr>
      <a:lvl3pPr marL="913668" algn="l" defTabSz="913668" rtl="0" eaLnBrk="1" latinLnBrk="0" hangingPunct="1">
        <a:defRPr sz="1799" kern="1200">
          <a:solidFill>
            <a:schemeClr val="tx1"/>
          </a:solidFill>
          <a:latin typeface="+mn-lt"/>
          <a:ea typeface="+mn-ea"/>
          <a:cs typeface="+mn-cs"/>
        </a:defRPr>
      </a:lvl3pPr>
      <a:lvl4pPr marL="1370503" algn="l" defTabSz="913668" rtl="0" eaLnBrk="1" latinLnBrk="0" hangingPunct="1">
        <a:defRPr sz="1799" kern="1200">
          <a:solidFill>
            <a:schemeClr val="tx1"/>
          </a:solidFill>
          <a:latin typeface="+mn-lt"/>
          <a:ea typeface="+mn-ea"/>
          <a:cs typeface="+mn-cs"/>
        </a:defRPr>
      </a:lvl4pPr>
      <a:lvl5pPr marL="1827337" algn="l" defTabSz="913668" rtl="0" eaLnBrk="1" latinLnBrk="0" hangingPunct="1">
        <a:defRPr sz="1799" kern="1200">
          <a:solidFill>
            <a:schemeClr val="tx1"/>
          </a:solidFill>
          <a:latin typeface="+mn-lt"/>
          <a:ea typeface="+mn-ea"/>
          <a:cs typeface="+mn-cs"/>
        </a:defRPr>
      </a:lvl5pPr>
      <a:lvl6pPr marL="2284171" algn="l" defTabSz="913668" rtl="0" eaLnBrk="1" latinLnBrk="0" hangingPunct="1">
        <a:defRPr sz="1799" kern="1200">
          <a:solidFill>
            <a:schemeClr val="tx1"/>
          </a:solidFill>
          <a:latin typeface="+mn-lt"/>
          <a:ea typeface="+mn-ea"/>
          <a:cs typeface="+mn-cs"/>
        </a:defRPr>
      </a:lvl6pPr>
      <a:lvl7pPr marL="2741005" algn="l" defTabSz="913668" rtl="0" eaLnBrk="1" latinLnBrk="0" hangingPunct="1">
        <a:defRPr sz="1799" kern="1200">
          <a:solidFill>
            <a:schemeClr val="tx1"/>
          </a:solidFill>
          <a:latin typeface="+mn-lt"/>
          <a:ea typeface="+mn-ea"/>
          <a:cs typeface="+mn-cs"/>
        </a:defRPr>
      </a:lvl7pPr>
      <a:lvl8pPr marL="3197840" algn="l" defTabSz="913668" rtl="0" eaLnBrk="1" latinLnBrk="0" hangingPunct="1">
        <a:defRPr sz="1799" kern="1200">
          <a:solidFill>
            <a:schemeClr val="tx1"/>
          </a:solidFill>
          <a:latin typeface="+mn-lt"/>
          <a:ea typeface="+mn-ea"/>
          <a:cs typeface="+mn-cs"/>
        </a:defRPr>
      </a:lvl8pPr>
      <a:lvl9pPr marL="3654674" algn="l" defTabSz="913668"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8.xml"/><Relationship Id="rId1" Type="http://schemas.openxmlformats.org/officeDocument/2006/relationships/tags" Target="../tags/tag3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8.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73" y="4447709"/>
            <a:ext cx="7386459" cy="1354787"/>
          </a:xfrm>
        </p:spPr>
        <p:txBody>
          <a:bodyPr/>
          <a:lstStyle/>
          <a:p>
            <a:r>
              <a:rPr lang="en-US" dirty="0"/>
              <a:t>SerDes basics</a:t>
            </a:r>
            <a:br>
              <a:rPr lang="en-US" sz="2198" b="0" dirty="0"/>
            </a:br>
            <a:r>
              <a:rPr lang="en-US" sz="2400" b="0" dirty="0"/>
              <a:t>Dmitry Vasilchenko</a:t>
            </a:r>
            <a:endParaRPr lang="en-US" sz="2400" dirty="0"/>
          </a:p>
        </p:txBody>
      </p:sp>
      <p:sp>
        <p:nvSpPr>
          <p:cNvPr id="3" name="Text Placeholder 2"/>
          <p:cNvSpPr>
            <a:spLocks noGrp="1"/>
          </p:cNvSpPr>
          <p:nvPr>
            <p:ph type="body" sz="quarter" idx="12"/>
          </p:nvPr>
        </p:nvSpPr>
        <p:spPr/>
        <p:txBody>
          <a:bodyPr/>
          <a:lstStyle/>
          <a:p>
            <a:r>
              <a:rPr lang="en-US" dirty="0"/>
              <a:t>Where today meets tomorrow.</a:t>
            </a:r>
          </a:p>
        </p:txBody>
      </p:sp>
      <p:sp>
        <p:nvSpPr>
          <p:cNvPr id="4" name="Text Placeholder 3"/>
          <p:cNvSpPr>
            <a:spLocks noGrp="1"/>
          </p:cNvSpPr>
          <p:nvPr>
            <p:ph type="body" sz="quarter" idx="13"/>
          </p:nvPr>
        </p:nvSpPr>
        <p:spPr/>
        <p:txBody>
          <a:bodyPr/>
          <a:lstStyle/>
          <a:p>
            <a:r>
              <a:rPr lang="en-US" dirty="0"/>
              <a:t>Restricted © Siemens 2022	</a:t>
            </a:r>
          </a:p>
        </p:txBody>
      </p:sp>
    </p:spTree>
    <p:extLst>
      <p:ext uri="{BB962C8B-B14F-4D97-AF65-F5344CB8AC3E}">
        <p14:creationId xmlns:p14="http://schemas.microsoft.com/office/powerpoint/2010/main" val="107095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31917FA7-94DD-4438-83C4-CAC323228917}"/>
              </a:ext>
            </a:extLst>
          </p:cNvPr>
          <p:cNvPicPr>
            <a:picLocks noChangeAspect="1"/>
          </p:cNvPicPr>
          <p:nvPr/>
        </p:nvPicPr>
        <p:blipFill>
          <a:blip r:embed="rId3"/>
          <a:stretch>
            <a:fillRect/>
          </a:stretch>
        </p:blipFill>
        <p:spPr>
          <a:xfrm>
            <a:off x="-2" y="17056"/>
            <a:ext cx="9584942" cy="6858000"/>
          </a:xfrm>
          <a:prstGeom prst="rect">
            <a:avLst/>
          </a:prstGeom>
        </p:spPr>
      </p:pic>
    </p:spTree>
    <p:extLst>
      <p:ext uri="{BB962C8B-B14F-4D97-AF65-F5344CB8AC3E}">
        <p14:creationId xmlns:p14="http://schemas.microsoft.com/office/powerpoint/2010/main" val="6799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pic>
        <p:nvPicPr>
          <p:cNvPr id="8" name="Content Placeholder 7">
            <a:extLst>
              <a:ext uri="{FF2B5EF4-FFF2-40B4-BE49-F238E27FC236}">
                <a16:creationId xmlns:a16="http://schemas.microsoft.com/office/drawing/2014/main" id="{FF2E48D4-546A-4447-9BAF-AE4259B2E434}"/>
              </a:ext>
            </a:extLst>
          </p:cNvPr>
          <p:cNvPicPr>
            <a:picLocks noGrp="1" noChangeAspect="1"/>
          </p:cNvPicPr>
          <p:nvPr>
            <p:ph idx="1"/>
          </p:nvPr>
        </p:nvPicPr>
        <p:blipFill>
          <a:blip r:embed="rId3"/>
          <a:stretch>
            <a:fillRect/>
          </a:stretch>
        </p:blipFill>
        <p:spPr>
          <a:xfrm>
            <a:off x="4882444" y="1025967"/>
            <a:ext cx="5966373" cy="3224565"/>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87EF9E56-2739-4522-BB1D-1947C657FBE3}"/>
              </a:ext>
            </a:extLst>
          </p:cNvPr>
          <p:cNvPicPr>
            <a:picLocks noChangeAspect="1"/>
          </p:cNvPicPr>
          <p:nvPr/>
        </p:nvPicPr>
        <p:blipFill>
          <a:blip r:embed="rId4"/>
          <a:stretch>
            <a:fillRect/>
          </a:stretch>
        </p:blipFill>
        <p:spPr>
          <a:xfrm>
            <a:off x="256199" y="216422"/>
            <a:ext cx="4927602" cy="2351384"/>
          </a:xfrm>
          <a:prstGeom prst="rect">
            <a:avLst/>
          </a:prstGeom>
        </p:spPr>
      </p:pic>
      <p:pic>
        <p:nvPicPr>
          <p:cNvPr id="12" name="Picture 11">
            <a:extLst>
              <a:ext uri="{FF2B5EF4-FFF2-40B4-BE49-F238E27FC236}">
                <a16:creationId xmlns:a16="http://schemas.microsoft.com/office/drawing/2014/main" id="{90FD1D82-6417-43D9-95E1-CA09EF19CB2D}"/>
              </a:ext>
            </a:extLst>
          </p:cNvPr>
          <p:cNvPicPr>
            <a:picLocks noChangeAspect="1"/>
          </p:cNvPicPr>
          <p:nvPr/>
        </p:nvPicPr>
        <p:blipFill>
          <a:blip r:embed="rId5"/>
          <a:stretch>
            <a:fillRect/>
          </a:stretch>
        </p:blipFill>
        <p:spPr>
          <a:xfrm>
            <a:off x="512400" y="2992041"/>
            <a:ext cx="4415200" cy="1636403"/>
          </a:xfrm>
          <a:prstGeom prst="rect">
            <a:avLst/>
          </a:prstGeom>
        </p:spPr>
      </p:pic>
    </p:spTree>
    <p:extLst>
      <p:ext uri="{BB962C8B-B14F-4D97-AF65-F5344CB8AC3E}">
        <p14:creationId xmlns:p14="http://schemas.microsoft.com/office/powerpoint/2010/main" val="1656507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SerDes basics</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Content Placeholder 7">
            <a:extLst>
              <a:ext uri="{FF2B5EF4-FFF2-40B4-BE49-F238E27FC236}">
                <a16:creationId xmlns:a16="http://schemas.microsoft.com/office/drawing/2014/main" id="{93B88BA9-7482-495B-8D3F-DA704BAE04D6}"/>
              </a:ext>
            </a:extLst>
          </p:cNvPr>
          <p:cNvSpPr>
            <a:spLocks noGrp="1"/>
          </p:cNvSpPr>
          <p:nvPr>
            <p:ph idx="1"/>
          </p:nvPr>
        </p:nvSpPr>
        <p:spPr/>
        <p:txBody>
          <a:bodyPr/>
          <a:lstStyle/>
          <a:p>
            <a:endParaRPr lang="en-US"/>
          </a:p>
        </p:txBody>
      </p:sp>
      <p:pic>
        <p:nvPicPr>
          <p:cNvPr id="12" name="Picture 11">
            <a:extLst>
              <a:ext uri="{FF2B5EF4-FFF2-40B4-BE49-F238E27FC236}">
                <a16:creationId xmlns:a16="http://schemas.microsoft.com/office/drawing/2014/main" id="{67ED5228-1C4D-40EA-A84A-A842415E6833}"/>
              </a:ext>
            </a:extLst>
          </p:cNvPr>
          <p:cNvPicPr>
            <a:picLocks noChangeAspect="1"/>
          </p:cNvPicPr>
          <p:nvPr/>
        </p:nvPicPr>
        <p:blipFill>
          <a:blip r:embed="rId3"/>
          <a:stretch>
            <a:fillRect/>
          </a:stretch>
        </p:blipFill>
        <p:spPr>
          <a:xfrm>
            <a:off x="169862" y="1171575"/>
            <a:ext cx="11849100" cy="4514850"/>
          </a:xfrm>
          <a:prstGeom prst="rect">
            <a:avLst/>
          </a:prstGeom>
        </p:spPr>
      </p:pic>
    </p:spTree>
    <p:extLst>
      <p:ext uri="{BB962C8B-B14F-4D97-AF65-F5344CB8AC3E}">
        <p14:creationId xmlns:p14="http://schemas.microsoft.com/office/powerpoint/2010/main" val="3418303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9FA92EA4-D211-46F7-921E-4956B985FEBA}"/>
              </a:ext>
            </a:extLst>
          </p:cNvPr>
          <p:cNvPicPr>
            <a:picLocks noChangeAspect="1"/>
          </p:cNvPicPr>
          <p:nvPr/>
        </p:nvPicPr>
        <p:blipFill>
          <a:blip r:embed="rId3"/>
          <a:stretch>
            <a:fillRect/>
          </a:stretch>
        </p:blipFill>
        <p:spPr>
          <a:xfrm>
            <a:off x="178731" y="-1"/>
            <a:ext cx="9449128" cy="6858000"/>
          </a:xfrm>
          <a:prstGeom prst="rect">
            <a:avLst/>
          </a:prstGeom>
        </p:spPr>
      </p:pic>
    </p:spTree>
    <p:extLst>
      <p:ext uri="{BB962C8B-B14F-4D97-AF65-F5344CB8AC3E}">
        <p14:creationId xmlns:p14="http://schemas.microsoft.com/office/powerpoint/2010/main" val="267172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C2CDD68F-8EE7-44FB-A3A2-1E5FF4AAC471}"/>
              </a:ext>
            </a:extLst>
          </p:cNvPr>
          <p:cNvPicPr>
            <a:picLocks noChangeAspect="1"/>
          </p:cNvPicPr>
          <p:nvPr/>
        </p:nvPicPr>
        <p:blipFill>
          <a:blip r:embed="rId3"/>
          <a:stretch>
            <a:fillRect/>
          </a:stretch>
        </p:blipFill>
        <p:spPr>
          <a:xfrm>
            <a:off x="249562" y="180622"/>
            <a:ext cx="8788456" cy="6858000"/>
          </a:xfrm>
          <a:prstGeom prst="rect">
            <a:avLst/>
          </a:prstGeom>
        </p:spPr>
      </p:pic>
    </p:spTree>
    <p:extLst>
      <p:ext uri="{BB962C8B-B14F-4D97-AF65-F5344CB8AC3E}">
        <p14:creationId xmlns:p14="http://schemas.microsoft.com/office/powerpoint/2010/main" val="2831681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EDA874D3-F610-4FE3-889A-ED4965043CA6}"/>
              </a:ext>
            </a:extLst>
          </p:cNvPr>
          <p:cNvPicPr>
            <a:picLocks noChangeAspect="1"/>
          </p:cNvPicPr>
          <p:nvPr/>
        </p:nvPicPr>
        <p:blipFill>
          <a:blip r:embed="rId3"/>
          <a:stretch>
            <a:fillRect/>
          </a:stretch>
        </p:blipFill>
        <p:spPr>
          <a:xfrm>
            <a:off x="174132" y="17056"/>
            <a:ext cx="8772896" cy="6858000"/>
          </a:xfrm>
          <a:prstGeom prst="rect">
            <a:avLst/>
          </a:prstGeom>
        </p:spPr>
      </p:pic>
    </p:spTree>
    <p:extLst>
      <p:ext uri="{BB962C8B-B14F-4D97-AF65-F5344CB8AC3E}">
        <p14:creationId xmlns:p14="http://schemas.microsoft.com/office/powerpoint/2010/main" val="398489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4BC40974-6EFC-46DA-94EA-428909F4618E}"/>
              </a:ext>
            </a:extLst>
          </p:cNvPr>
          <p:cNvPicPr>
            <a:picLocks noChangeAspect="1"/>
          </p:cNvPicPr>
          <p:nvPr/>
        </p:nvPicPr>
        <p:blipFill>
          <a:blip r:embed="rId3"/>
          <a:stretch>
            <a:fillRect/>
          </a:stretch>
        </p:blipFill>
        <p:spPr>
          <a:xfrm>
            <a:off x="206098" y="17057"/>
            <a:ext cx="8443492" cy="6858000"/>
          </a:xfrm>
          <a:prstGeom prst="rect">
            <a:avLst/>
          </a:prstGeom>
        </p:spPr>
      </p:pic>
    </p:spTree>
    <p:extLst>
      <p:ext uri="{BB962C8B-B14F-4D97-AF65-F5344CB8AC3E}">
        <p14:creationId xmlns:p14="http://schemas.microsoft.com/office/powerpoint/2010/main" val="314920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CTLE – Continues time linear equalizer</a:t>
            </a:r>
          </a:p>
        </p:txBody>
      </p:sp>
      <p:pic>
        <p:nvPicPr>
          <p:cNvPr id="6" name="Content Placeholder 5">
            <a:extLst>
              <a:ext uri="{FF2B5EF4-FFF2-40B4-BE49-F238E27FC236}">
                <a16:creationId xmlns:a16="http://schemas.microsoft.com/office/drawing/2014/main" id="{284CB4E2-DC05-4023-B7F3-873FCDD67CCC}"/>
              </a:ext>
            </a:extLst>
          </p:cNvPr>
          <p:cNvPicPr>
            <a:picLocks noGrp="1" noChangeAspect="1"/>
          </p:cNvPicPr>
          <p:nvPr>
            <p:ph idx="1"/>
          </p:nvPr>
        </p:nvPicPr>
        <p:blipFill>
          <a:blip r:embed="rId3"/>
          <a:stretch>
            <a:fillRect/>
          </a:stretch>
        </p:blipFill>
        <p:spPr>
          <a:xfrm>
            <a:off x="142178" y="1185862"/>
            <a:ext cx="4481441" cy="3436739"/>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9" name="Picture 8">
            <a:extLst>
              <a:ext uri="{FF2B5EF4-FFF2-40B4-BE49-F238E27FC236}">
                <a16:creationId xmlns:a16="http://schemas.microsoft.com/office/drawing/2014/main" id="{21B105DD-B5FC-444F-8FD7-E29DFEF555BE}"/>
              </a:ext>
            </a:extLst>
          </p:cNvPr>
          <p:cNvPicPr>
            <a:picLocks noChangeAspect="1"/>
          </p:cNvPicPr>
          <p:nvPr/>
        </p:nvPicPr>
        <p:blipFill>
          <a:blip r:embed="rId4"/>
          <a:stretch>
            <a:fillRect/>
          </a:stretch>
        </p:blipFill>
        <p:spPr>
          <a:xfrm>
            <a:off x="2921114" y="4639543"/>
            <a:ext cx="2853717" cy="2020551"/>
          </a:xfrm>
          <a:prstGeom prst="rect">
            <a:avLst/>
          </a:prstGeom>
        </p:spPr>
      </p:pic>
      <p:pic>
        <p:nvPicPr>
          <p:cNvPr id="11" name="Picture 10">
            <a:extLst>
              <a:ext uri="{FF2B5EF4-FFF2-40B4-BE49-F238E27FC236}">
                <a16:creationId xmlns:a16="http://schemas.microsoft.com/office/drawing/2014/main" id="{135D9445-158E-444E-8C8C-7B2DA3C8A9C3}"/>
              </a:ext>
            </a:extLst>
          </p:cNvPr>
          <p:cNvPicPr>
            <a:picLocks noChangeAspect="1"/>
          </p:cNvPicPr>
          <p:nvPr/>
        </p:nvPicPr>
        <p:blipFill>
          <a:blip r:embed="rId5"/>
          <a:stretch>
            <a:fillRect/>
          </a:stretch>
        </p:blipFill>
        <p:spPr>
          <a:xfrm>
            <a:off x="6567282" y="1433195"/>
            <a:ext cx="4171950" cy="4848225"/>
          </a:xfrm>
          <a:prstGeom prst="rect">
            <a:avLst/>
          </a:prstGeom>
        </p:spPr>
      </p:pic>
    </p:spTree>
    <p:extLst>
      <p:ext uri="{BB962C8B-B14F-4D97-AF65-F5344CB8AC3E}">
        <p14:creationId xmlns:p14="http://schemas.microsoft.com/office/powerpoint/2010/main" val="259671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pic>
        <p:nvPicPr>
          <p:cNvPr id="6" name="Content Placeholder 5">
            <a:extLst>
              <a:ext uri="{FF2B5EF4-FFF2-40B4-BE49-F238E27FC236}">
                <a16:creationId xmlns:a16="http://schemas.microsoft.com/office/drawing/2014/main" id="{683010FB-3B08-41BF-9B51-EC68FE4BF002}"/>
              </a:ext>
            </a:extLst>
          </p:cNvPr>
          <p:cNvPicPr>
            <a:picLocks noGrp="1" noChangeAspect="1"/>
          </p:cNvPicPr>
          <p:nvPr>
            <p:ph idx="1"/>
          </p:nvPr>
        </p:nvPicPr>
        <p:blipFill>
          <a:blip r:embed="rId3"/>
          <a:stretch>
            <a:fillRect/>
          </a:stretch>
        </p:blipFill>
        <p:spPr>
          <a:xfrm>
            <a:off x="128273" y="384789"/>
            <a:ext cx="7504018" cy="5663295"/>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26208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CE2F7A09-C9F9-458F-B424-DE8FE9EB1BD4}"/>
              </a:ext>
            </a:extLst>
          </p:cNvPr>
          <p:cNvPicPr>
            <a:picLocks noChangeAspect="1"/>
          </p:cNvPicPr>
          <p:nvPr/>
        </p:nvPicPr>
        <p:blipFill>
          <a:blip r:embed="rId3"/>
          <a:stretch>
            <a:fillRect/>
          </a:stretch>
        </p:blipFill>
        <p:spPr>
          <a:xfrm>
            <a:off x="0" y="0"/>
            <a:ext cx="9736956" cy="6858000"/>
          </a:xfrm>
          <a:prstGeom prst="rect">
            <a:avLst/>
          </a:prstGeom>
        </p:spPr>
      </p:pic>
    </p:spTree>
    <p:extLst>
      <p:ext uri="{BB962C8B-B14F-4D97-AF65-F5344CB8AC3E}">
        <p14:creationId xmlns:p14="http://schemas.microsoft.com/office/powerpoint/2010/main" val="842047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SerDes</a:t>
            </a:r>
          </a:p>
        </p:txBody>
      </p:sp>
      <p:sp>
        <p:nvSpPr>
          <p:cNvPr id="3" name="Content Placeholder 2"/>
          <p:cNvSpPr>
            <a:spLocks noGrp="1"/>
          </p:cNvSpPr>
          <p:nvPr>
            <p:ph idx="1"/>
          </p:nvPr>
        </p:nvSpPr>
        <p:spPr>
          <a:xfrm>
            <a:off x="-1" y="1203158"/>
            <a:ext cx="12188825" cy="4485799"/>
          </a:xfrm>
        </p:spPr>
        <p:txBody>
          <a:bodyPr>
            <a:normAutofit/>
          </a:bodyPr>
          <a:lstStyle/>
          <a:p>
            <a:pPr marL="342900" indent="-342900">
              <a:buFont typeface="Arial" panose="020B0604020202020204" pitchFamily="34" charset="0"/>
              <a:buChar char="•"/>
            </a:pPr>
            <a:r>
              <a:rPr lang="en-US" sz="1800" dirty="0"/>
              <a:t>Serializer-</a:t>
            </a:r>
            <a:r>
              <a:rPr lang="en-US" sz="1800" dirty="0" err="1"/>
              <a:t>Deserializer</a:t>
            </a:r>
            <a:endParaRPr lang="en-US" sz="1800" dirty="0"/>
          </a:p>
          <a:p>
            <a:pPr marL="342900" indent="-342900">
              <a:buFont typeface="Arial" panose="020B0604020202020204" pitchFamily="34" charset="0"/>
              <a:buChar char="•"/>
            </a:pPr>
            <a:r>
              <a:rPr lang="en-US" sz="1800" dirty="0"/>
              <a:t>Supports much high data rate</a:t>
            </a:r>
          </a:p>
          <a:p>
            <a:pPr marL="342900" indent="-342900">
              <a:buFont typeface="Arial" panose="020B0604020202020204" pitchFamily="34" charset="0"/>
              <a:buChar char="•"/>
            </a:pPr>
            <a:r>
              <a:rPr lang="en-US" sz="1800" dirty="0"/>
              <a:t>Reduces noise, EMI</a:t>
            </a:r>
          </a:p>
          <a:p>
            <a:pPr marL="342900" indent="-342900">
              <a:buFont typeface="Arial" panose="020B0604020202020204" pitchFamily="34" charset="0"/>
              <a:buChar char="•"/>
            </a:pPr>
            <a:r>
              <a:rPr lang="en-US" sz="1800" dirty="0"/>
              <a:t>Reduces wires</a:t>
            </a:r>
          </a:p>
          <a:p>
            <a:pPr marL="342900" indent="-342900">
              <a:buFont typeface="Arial" panose="020B0604020202020204" pitchFamily="34" charset="0"/>
              <a:buChar char="•"/>
            </a:pPr>
            <a:r>
              <a:rPr lang="en-US" sz="1800" dirty="0"/>
              <a:t>Use low volts diff signals</a:t>
            </a:r>
          </a:p>
          <a:p>
            <a:pPr marL="342900" indent="-342900">
              <a:buFont typeface="Arial" panose="020B0604020202020204" pitchFamily="34" charset="0"/>
              <a:buChar char="•"/>
            </a:pPr>
            <a:endParaRPr lang="en-US" sz="1800" dirty="0"/>
          </a:p>
          <a:p>
            <a:r>
              <a:rPr lang="en-US" sz="1800" dirty="0"/>
              <a:t>Data transfer rate</a:t>
            </a:r>
          </a:p>
          <a:p>
            <a:pPr marL="1031875" lvl="1" indent="-342900"/>
            <a:r>
              <a:rPr lang="en-US" sz="1400" dirty="0"/>
              <a:t>Cable (diff, serial) USB, HDMI (~4 Gbps), FireWire</a:t>
            </a:r>
          </a:p>
          <a:p>
            <a:pPr marL="974725" lvl="1" indent="-285750"/>
            <a:r>
              <a:rPr lang="en-US" sz="1400" dirty="0"/>
              <a:t> IO bus (diff, parallel) PCIe (8 Gbps)</a:t>
            </a:r>
          </a:p>
          <a:p>
            <a:pPr marL="1031875" lvl="1" indent="-342900"/>
            <a:r>
              <a:rPr lang="en-US" sz="1400" dirty="0"/>
              <a:t>Ethernet (diff, serial) 100GBase (25 Gbps)</a:t>
            </a:r>
          </a:p>
          <a:p>
            <a:pPr marL="1031875" lvl="1" indent="-342900"/>
            <a:r>
              <a:rPr lang="en-US" sz="1400" dirty="0"/>
              <a:t>Memory (single-ended, parallel) DDR4, LPDDR4 (~4 Gbps)</a:t>
            </a:r>
          </a:p>
          <a:p>
            <a:pPr lvl="1" indent="0">
              <a:buNone/>
            </a:pPr>
            <a:endParaRPr lang="en-US" sz="1400" dirty="0"/>
          </a:p>
          <a:p>
            <a:pPr marL="1031875" lvl="1" indent="-342900"/>
            <a:endParaRPr lang="en-US" sz="1400" dirty="0"/>
          </a:p>
          <a:p>
            <a:pPr marL="1031875" lvl="1" indent="-342900"/>
            <a:endParaRPr lang="en-US" sz="1400" dirty="0"/>
          </a:p>
          <a:p>
            <a:pPr marL="1031875" lvl="1" indent="-342900"/>
            <a:endParaRPr lang="en-US" sz="1400" dirty="0"/>
          </a:p>
          <a:p>
            <a:pPr lvl="1" indent="0">
              <a:buNone/>
            </a:pPr>
            <a:endParaRPr lang="en-US" sz="14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607E8757-5FD1-4DF1-9B94-98E86E20293D}"/>
              </a:ext>
            </a:extLst>
          </p:cNvPr>
          <p:cNvPicPr>
            <a:picLocks noChangeAspect="1"/>
          </p:cNvPicPr>
          <p:nvPr/>
        </p:nvPicPr>
        <p:blipFill>
          <a:blip r:embed="rId3"/>
          <a:stretch>
            <a:fillRect/>
          </a:stretch>
        </p:blipFill>
        <p:spPr>
          <a:xfrm>
            <a:off x="5958348" y="866306"/>
            <a:ext cx="5730232" cy="2840417"/>
          </a:xfrm>
          <a:prstGeom prst="rect">
            <a:avLst/>
          </a:prstGeom>
        </p:spPr>
      </p:pic>
    </p:spTree>
    <p:extLst>
      <p:ext uri="{BB962C8B-B14F-4D97-AF65-F5344CB8AC3E}">
        <p14:creationId xmlns:p14="http://schemas.microsoft.com/office/powerpoint/2010/main" val="3594503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pic>
        <p:nvPicPr>
          <p:cNvPr id="6" name="Content Placeholder 5">
            <a:extLst>
              <a:ext uri="{FF2B5EF4-FFF2-40B4-BE49-F238E27FC236}">
                <a16:creationId xmlns:a16="http://schemas.microsoft.com/office/drawing/2014/main" id="{FDBB3047-6266-4E34-A17E-F38C51A240E6}"/>
              </a:ext>
            </a:extLst>
          </p:cNvPr>
          <p:cNvPicPr>
            <a:picLocks noGrp="1" noChangeAspect="1"/>
          </p:cNvPicPr>
          <p:nvPr>
            <p:ph idx="1"/>
          </p:nvPr>
        </p:nvPicPr>
        <p:blipFill>
          <a:blip r:embed="rId3"/>
          <a:stretch>
            <a:fillRect/>
          </a:stretch>
        </p:blipFill>
        <p:spPr>
          <a:xfrm>
            <a:off x="262065" y="170938"/>
            <a:ext cx="9191651" cy="6534002"/>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504136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01"/>
            <a:ext cx="12188825" cy="1203159"/>
          </a:xfrm>
        </p:spPr>
        <p:txBody>
          <a:bodyPr>
            <a:normAutofit/>
          </a:bodyPr>
          <a:lstStyle/>
          <a:p>
            <a:r>
              <a:rPr lang="en-US" sz="2400" dirty="0"/>
              <a:t>CTLE or DFE – depends on channel bumpiness</a:t>
            </a:r>
          </a:p>
        </p:txBody>
      </p:sp>
      <p:pic>
        <p:nvPicPr>
          <p:cNvPr id="6" name="Content Placeholder 5">
            <a:extLst>
              <a:ext uri="{FF2B5EF4-FFF2-40B4-BE49-F238E27FC236}">
                <a16:creationId xmlns:a16="http://schemas.microsoft.com/office/drawing/2014/main" id="{3AACE91B-F0A4-45B6-B3E6-FDCB331E5E36}"/>
              </a:ext>
            </a:extLst>
          </p:cNvPr>
          <p:cNvPicPr>
            <a:picLocks noGrp="1" noChangeAspect="1"/>
          </p:cNvPicPr>
          <p:nvPr>
            <p:ph idx="1"/>
          </p:nvPr>
        </p:nvPicPr>
        <p:blipFill>
          <a:blip r:embed="rId3"/>
          <a:stretch>
            <a:fillRect/>
          </a:stretch>
        </p:blipFill>
        <p:spPr>
          <a:xfrm>
            <a:off x="458171" y="1847649"/>
            <a:ext cx="2904811" cy="2355952"/>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75A0110F-B783-4FF4-80E3-8CE57330C6B7}"/>
              </a:ext>
            </a:extLst>
          </p:cNvPr>
          <p:cNvPicPr>
            <a:picLocks noChangeAspect="1"/>
          </p:cNvPicPr>
          <p:nvPr/>
        </p:nvPicPr>
        <p:blipFill>
          <a:blip r:embed="rId4"/>
          <a:stretch>
            <a:fillRect/>
          </a:stretch>
        </p:blipFill>
        <p:spPr>
          <a:xfrm>
            <a:off x="4765155" y="1276353"/>
            <a:ext cx="3492596" cy="2927248"/>
          </a:xfrm>
          <a:prstGeom prst="rect">
            <a:avLst/>
          </a:prstGeom>
        </p:spPr>
      </p:pic>
      <p:pic>
        <p:nvPicPr>
          <p:cNvPr id="10" name="Picture 9">
            <a:extLst>
              <a:ext uri="{FF2B5EF4-FFF2-40B4-BE49-F238E27FC236}">
                <a16:creationId xmlns:a16="http://schemas.microsoft.com/office/drawing/2014/main" id="{081B2E2D-DCE8-4CDB-80BB-E6FF8BA6DDE6}"/>
              </a:ext>
            </a:extLst>
          </p:cNvPr>
          <p:cNvPicPr>
            <a:picLocks noChangeAspect="1"/>
          </p:cNvPicPr>
          <p:nvPr/>
        </p:nvPicPr>
        <p:blipFill>
          <a:blip r:embed="rId5"/>
          <a:stretch>
            <a:fillRect/>
          </a:stretch>
        </p:blipFill>
        <p:spPr>
          <a:xfrm>
            <a:off x="8425272" y="1276353"/>
            <a:ext cx="3305382" cy="2901257"/>
          </a:xfrm>
          <a:prstGeom prst="rect">
            <a:avLst/>
          </a:prstGeom>
        </p:spPr>
      </p:pic>
      <p:pic>
        <p:nvPicPr>
          <p:cNvPr id="12" name="Picture 11">
            <a:extLst>
              <a:ext uri="{FF2B5EF4-FFF2-40B4-BE49-F238E27FC236}">
                <a16:creationId xmlns:a16="http://schemas.microsoft.com/office/drawing/2014/main" id="{C46D0E67-1586-4E26-8AB5-5DFD7BE09380}"/>
              </a:ext>
            </a:extLst>
          </p:cNvPr>
          <p:cNvPicPr>
            <a:picLocks noChangeAspect="1"/>
          </p:cNvPicPr>
          <p:nvPr/>
        </p:nvPicPr>
        <p:blipFill>
          <a:blip r:embed="rId6"/>
          <a:stretch>
            <a:fillRect/>
          </a:stretch>
        </p:blipFill>
        <p:spPr>
          <a:xfrm>
            <a:off x="4830697" y="4062947"/>
            <a:ext cx="3427054" cy="2828679"/>
          </a:xfrm>
          <a:prstGeom prst="rect">
            <a:avLst/>
          </a:prstGeom>
        </p:spPr>
      </p:pic>
      <p:pic>
        <p:nvPicPr>
          <p:cNvPr id="14" name="Picture 13">
            <a:extLst>
              <a:ext uri="{FF2B5EF4-FFF2-40B4-BE49-F238E27FC236}">
                <a16:creationId xmlns:a16="http://schemas.microsoft.com/office/drawing/2014/main" id="{6CD862A5-3E81-4466-B80D-9768C80D909D}"/>
              </a:ext>
            </a:extLst>
          </p:cNvPr>
          <p:cNvPicPr>
            <a:picLocks noChangeAspect="1"/>
          </p:cNvPicPr>
          <p:nvPr/>
        </p:nvPicPr>
        <p:blipFill>
          <a:blip r:embed="rId7"/>
          <a:stretch>
            <a:fillRect/>
          </a:stretch>
        </p:blipFill>
        <p:spPr>
          <a:xfrm>
            <a:off x="8425271" y="4177609"/>
            <a:ext cx="3365539" cy="2758041"/>
          </a:xfrm>
          <a:prstGeom prst="rect">
            <a:avLst/>
          </a:prstGeom>
        </p:spPr>
      </p:pic>
      <p:sp>
        <p:nvSpPr>
          <p:cNvPr id="15" name="TextBox 14">
            <a:extLst>
              <a:ext uri="{FF2B5EF4-FFF2-40B4-BE49-F238E27FC236}">
                <a16:creationId xmlns:a16="http://schemas.microsoft.com/office/drawing/2014/main" id="{A8D11207-D99C-459E-9EC8-43D9F265224E}"/>
              </a:ext>
            </a:extLst>
          </p:cNvPr>
          <p:cNvSpPr txBox="1"/>
          <p:nvPr/>
        </p:nvSpPr>
        <p:spPr>
          <a:xfrm>
            <a:off x="3937819" y="2470355"/>
            <a:ext cx="914400" cy="914400"/>
          </a:xfrm>
          <a:prstGeom prst="rect">
            <a:avLst/>
          </a:prstGeom>
          <a:noFill/>
        </p:spPr>
        <p:txBody>
          <a:bodyPr wrap="non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CTLE</a:t>
            </a:r>
          </a:p>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bit response</a:t>
            </a:r>
          </a:p>
        </p:txBody>
      </p:sp>
      <p:sp>
        <p:nvSpPr>
          <p:cNvPr id="16" name="TextBox 15">
            <a:extLst>
              <a:ext uri="{FF2B5EF4-FFF2-40B4-BE49-F238E27FC236}">
                <a16:creationId xmlns:a16="http://schemas.microsoft.com/office/drawing/2014/main" id="{414C737B-D7CA-4A3C-9F9C-9DEE774EF022}"/>
              </a:ext>
            </a:extLst>
          </p:cNvPr>
          <p:cNvSpPr txBox="1"/>
          <p:nvPr/>
        </p:nvSpPr>
        <p:spPr>
          <a:xfrm>
            <a:off x="4018935" y="5472853"/>
            <a:ext cx="914400" cy="914400"/>
          </a:xfrm>
          <a:prstGeom prst="rect">
            <a:avLst/>
          </a:prstGeom>
          <a:noFill/>
        </p:spPr>
        <p:txBody>
          <a:bodyPr wrap="none" lIns="0" tIns="0" rIns="0" bIns="0" rtlCol="0">
            <a:noAutofit/>
          </a:bodyPr>
          <a:lstStyle/>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DFE</a:t>
            </a:r>
          </a:p>
          <a:p>
            <a:pPr>
              <a:lnSpc>
                <a:spcPct val="110000"/>
              </a:lnSpc>
              <a:spcBef>
                <a:spcPts val="0"/>
              </a:spcBef>
            </a:pPr>
            <a:r>
              <a:rPr lang="en-US" sz="1200" dirty="0">
                <a:latin typeface="+mn-lt"/>
                <a:ea typeface="Arial Unicode MS" panose="020B0604020202020204" pitchFamily="34" charset="-128"/>
                <a:cs typeface="Arial Unicode MS" panose="020B0604020202020204" pitchFamily="34" charset="-128"/>
              </a:rPr>
              <a:t>bit response</a:t>
            </a: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7" name="TextBox 16">
            <a:extLst>
              <a:ext uri="{FF2B5EF4-FFF2-40B4-BE49-F238E27FC236}">
                <a16:creationId xmlns:a16="http://schemas.microsoft.com/office/drawing/2014/main" id="{7FC12BC9-FD1D-49BB-818A-2B81D6E7B82B}"/>
              </a:ext>
            </a:extLst>
          </p:cNvPr>
          <p:cNvSpPr txBox="1"/>
          <p:nvPr/>
        </p:nvSpPr>
        <p:spPr>
          <a:xfrm>
            <a:off x="766694" y="1533831"/>
            <a:ext cx="1843769" cy="313817"/>
          </a:xfrm>
          <a:prstGeom prst="rect">
            <a:avLst/>
          </a:prstGeom>
          <a:noFill/>
        </p:spPr>
        <p:txBody>
          <a:bodyPr wrap="none" lIns="0" tIns="0" rIns="0" bIns="0" rtlCol="0">
            <a:noAutofit/>
          </a:bodyPr>
          <a:lstStyle/>
          <a:p>
            <a:pPr>
              <a:lnSpc>
                <a:spcPct val="110000"/>
              </a:lnSpc>
              <a:spcBef>
                <a:spcPts val="0"/>
              </a:spcBef>
            </a:pPr>
            <a:r>
              <a:rPr lang="en-US" sz="1200" dirty="0">
                <a:latin typeface="+mn-lt"/>
                <a:ea typeface="Arial Unicode MS" panose="020B0604020202020204" pitchFamily="34" charset="-128"/>
                <a:cs typeface="Arial Unicode MS" panose="020B0604020202020204" pitchFamily="34" charset="-128"/>
              </a:rPr>
              <a:t>IL for of tow channels</a:t>
            </a: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201657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3D90A113-CC3C-495E-81C0-5539425E79B2}"/>
              </a:ext>
            </a:extLst>
          </p:cNvPr>
          <p:cNvPicPr>
            <a:picLocks noChangeAspect="1"/>
          </p:cNvPicPr>
          <p:nvPr/>
        </p:nvPicPr>
        <p:blipFill>
          <a:blip r:embed="rId3"/>
          <a:stretch>
            <a:fillRect/>
          </a:stretch>
        </p:blipFill>
        <p:spPr>
          <a:xfrm>
            <a:off x="0" y="438644"/>
            <a:ext cx="12188825" cy="5980711"/>
          </a:xfrm>
          <a:prstGeom prst="rect">
            <a:avLst/>
          </a:prstGeom>
        </p:spPr>
      </p:pic>
    </p:spTree>
    <p:extLst>
      <p:ext uri="{BB962C8B-B14F-4D97-AF65-F5344CB8AC3E}">
        <p14:creationId xmlns:p14="http://schemas.microsoft.com/office/powerpoint/2010/main" val="2471335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IBIS-AMI simulations</a:t>
            </a:r>
          </a:p>
        </p:txBody>
      </p:sp>
      <p:sp>
        <p:nvSpPr>
          <p:cNvPr id="3" name="Content Placeholder 2"/>
          <p:cNvSpPr>
            <a:spLocks noGrp="1"/>
          </p:cNvSpPr>
          <p:nvPr>
            <p:ph idx="1"/>
          </p:nvPr>
        </p:nvSpPr>
        <p:spPr>
          <a:xfrm>
            <a:off x="-1" y="1203157"/>
            <a:ext cx="7513307" cy="4485799"/>
          </a:xfrm>
        </p:spPr>
        <p:txBody>
          <a:bodyPr>
            <a:normAutofit/>
          </a:bodyPr>
          <a:lstStyle/>
          <a:p>
            <a:pPr marL="342900" indent="-342900">
              <a:buFont typeface="Arial" panose="020B0604020202020204" pitchFamily="34" charset="0"/>
              <a:buChar char="•"/>
            </a:pPr>
            <a:r>
              <a:rPr lang="en-US" sz="1800" dirty="0"/>
              <a:t>IBIS-AMI flow is invented and driven by </a:t>
            </a:r>
            <a:r>
              <a:rPr lang="en-US" sz="1800" dirty="0" err="1"/>
              <a:t>SiSoft</a:t>
            </a:r>
            <a:endParaRPr lang="en-US" sz="1800" dirty="0"/>
          </a:p>
          <a:p>
            <a:pPr marL="342900" indent="-342900">
              <a:buFont typeface="Arial" panose="020B0604020202020204" pitchFamily="34" charset="0"/>
              <a:buChar char="•"/>
            </a:pPr>
            <a:r>
              <a:rPr lang="en-US" sz="1800" dirty="0"/>
              <a:t>IBIS model is supplemented with [Algorithmic Model] that defines external TX / RX.dll  with corresponding .</a:t>
            </a:r>
            <a:r>
              <a:rPr lang="en-US" sz="1800" dirty="0" err="1"/>
              <a:t>ami</a:t>
            </a:r>
            <a:r>
              <a:rPr lang="en-US" sz="1800" dirty="0"/>
              <a:t> file </a:t>
            </a:r>
            <a:endParaRPr lang="en-US" sz="1400" dirty="0"/>
          </a:p>
          <a:p>
            <a:pPr marL="342900" indent="-342900">
              <a:buFont typeface="Arial" panose="020B0604020202020204" pitchFamily="34" charset="0"/>
              <a:buChar char="•"/>
            </a:pPr>
            <a:r>
              <a:rPr lang="en-US" sz="1800" dirty="0"/>
              <a:t>The equalization is performed inside TX / RX.dll. </a:t>
            </a:r>
            <a:r>
              <a:rPr lang="en-US" sz="1800" dirty="0" err="1"/>
              <a:t>Hyperlynx</a:t>
            </a:r>
            <a:r>
              <a:rPr lang="en-US" sz="1800" dirty="0"/>
              <a:t> feeds it with a channel’s step response and a bit sequence.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In </a:t>
            </a:r>
            <a:r>
              <a:rPr lang="en-US" sz="1800" dirty="0" err="1"/>
              <a:t>Hyperlynx</a:t>
            </a:r>
            <a:r>
              <a:rPr lang="en-US" sz="1800" dirty="0"/>
              <a:t> it’s incapsulated in AmiRunner.dll</a:t>
            </a:r>
          </a:p>
          <a:p>
            <a:endParaRPr lang="en-US" sz="1800" dirty="0"/>
          </a:p>
        </p:txBody>
      </p:sp>
      <p:sp>
        <p:nvSpPr>
          <p:cNvPr id="4" name="Footer Placeholder 3"/>
          <p:cNvSpPr>
            <a:spLocks noGrp="1"/>
          </p:cNvSpPr>
          <p:nvPr>
            <p:ph type="ftr" sz="quarter" idx="3"/>
          </p:nvPr>
        </p:nvSpPr>
        <p:spPr/>
        <p:txBody>
          <a:bodyPr/>
          <a:lstStyle/>
          <a:p>
            <a:r>
              <a:rPr lang="en-US" dirty="0">
                <a:solidFill>
                  <a:srgbClr val="333333"/>
                </a:solidFill>
              </a:rPr>
              <a:t>Presentation Title</a:t>
            </a: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1A9415EB-CB97-42C9-8332-5E923828520D}"/>
              </a:ext>
            </a:extLst>
          </p:cNvPr>
          <p:cNvPicPr>
            <a:picLocks noChangeAspect="1"/>
          </p:cNvPicPr>
          <p:nvPr/>
        </p:nvPicPr>
        <p:blipFill>
          <a:blip r:embed="rId3"/>
          <a:stretch>
            <a:fillRect/>
          </a:stretch>
        </p:blipFill>
        <p:spPr>
          <a:xfrm>
            <a:off x="7602255" y="2022899"/>
            <a:ext cx="4586570" cy="2513189"/>
          </a:xfrm>
          <a:prstGeom prst="rect">
            <a:avLst/>
          </a:prstGeom>
        </p:spPr>
      </p:pic>
    </p:spTree>
    <p:extLst>
      <p:ext uri="{BB962C8B-B14F-4D97-AF65-F5344CB8AC3E}">
        <p14:creationId xmlns:p14="http://schemas.microsoft.com/office/powerpoint/2010/main" val="3947641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4F950423-7E8E-430B-8692-2FA3294640CE}"/>
              </a:ext>
            </a:extLst>
          </p:cNvPr>
          <p:cNvPicPr>
            <a:picLocks noChangeAspect="1"/>
          </p:cNvPicPr>
          <p:nvPr/>
        </p:nvPicPr>
        <p:blipFill>
          <a:blip r:embed="rId3"/>
          <a:stretch>
            <a:fillRect/>
          </a:stretch>
        </p:blipFill>
        <p:spPr>
          <a:xfrm>
            <a:off x="236536" y="227189"/>
            <a:ext cx="11715750" cy="5715000"/>
          </a:xfrm>
          <a:prstGeom prst="rect">
            <a:avLst/>
          </a:prstGeom>
        </p:spPr>
      </p:pic>
    </p:spTree>
    <p:extLst>
      <p:ext uri="{BB962C8B-B14F-4D97-AF65-F5344CB8AC3E}">
        <p14:creationId xmlns:p14="http://schemas.microsoft.com/office/powerpoint/2010/main" val="1470589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3E8D9BC0-B495-4D94-958D-C93CD8183BBD}"/>
              </a:ext>
            </a:extLst>
          </p:cNvPr>
          <p:cNvPicPr>
            <a:picLocks noChangeAspect="1"/>
          </p:cNvPicPr>
          <p:nvPr/>
        </p:nvPicPr>
        <p:blipFill>
          <a:blip r:embed="rId3"/>
          <a:stretch>
            <a:fillRect/>
          </a:stretch>
        </p:blipFill>
        <p:spPr>
          <a:xfrm>
            <a:off x="203200" y="528637"/>
            <a:ext cx="11782425" cy="5800725"/>
          </a:xfrm>
          <a:prstGeom prst="rect">
            <a:avLst/>
          </a:prstGeom>
        </p:spPr>
      </p:pic>
    </p:spTree>
    <p:extLst>
      <p:ext uri="{BB962C8B-B14F-4D97-AF65-F5344CB8AC3E}">
        <p14:creationId xmlns:p14="http://schemas.microsoft.com/office/powerpoint/2010/main" val="2092280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76C62DF5-CD76-4255-9B53-C19F7640A101}"/>
              </a:ext>
            </a:extLst>
          </p:cNvPr>
          <p:cNvPicPr>
            <a:picLocks noChangeAspect="1"/>
          </p:cNvPicPr>
          <p:nvPr/>
        </p:nvPicPr>
        <p:blipFill>
          <a:blip r:embed="rId3"/>
          <a:stretch>
            <a:fillRect/>
          </a:stretch>
        </p:blipFill>
        <p:spPr>
          <a:xfrm>
            <a:off x="0" y="440140"/>
            <a:ext cx="12188825" cy="5977719"/>
          </a:xfrm>
          <a:prstGeom prst="rect">
            <a:avLst/>
          </a:prstGeom>
        </p:spPr>
      </p:pic>
    </p:spTree>
    <p:extLst>
      <p:ext uri="{BB962C8B-B14F-4D97-AF65-F5344CB8AC3E}">
        <p14:creationId xmlns:p14="http://schemas.microsoft.com/office/powerpoint/2010/main" val="1174992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058089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a:extLst>
              <a:ext uri="{FF2B5EF4-FFF2-40B4-BE49-F238E27FC236}">
                <a16:creationId xmlns:a16="http://schemas.microsoft.com/office/drawing/2014/main" id="{765847CE-920E-4FCB-9793-AB5BCD14FCFD}"/>
              </a:ext>
            </a:extLst>
          </p:cNvPr>
          <p:cNvPicPr>
            <a:picLocks noChangeAspect="1"/>
          </p:cNvPicPr>
          <p:nvPr/>
        </p:nvPicPr>
        <p:blipFill>
          <a:blip r:embed="rId3"/>
          <a:stretch>
            <a:fillRect/>
          </a:stretch>
        </p:blipFill>
        <p:spPr>
          <a:xfrm>
            <a:off x="0" y="1315001"/>
            <a:ext cx="5802382" cy="4851086"/>
          </a:xfrm>
          <a:prstGeom prst="rect">
            <a:avLst/>
          </a:prstGeom>
        </p:spPr>
      </p:pic>
      <p:sp>
        <p:nvSpPr>
          <p:cNvPr id="2" name="Title 1">
            <a:extLst>
              <a:ext uri="{FF2B5EF4-FFF2-40B4-BE49-F238E27FC236}">
                <a16:creationId xmlns:a16="http://schemas.microsoft.com/office/drawing/2014/main" id="{67D6EF5C-EFC1-4FB1-98E3-DD2AA134728A}"/>
              </a:ext>
            </a:extLst>
          </p:cNvPr>
          <p:cNvSpPr>
            <a:spLocks noGrp="1"/>
          </p:cNvSpPr>
          <p:nvPr>
            <p:ph type="title"/>
          </p:nvPr>
        </p:nvSpPr>
        <p:spPr/>
        <p:txBody>
          <a:bodyPr/>
          <a:lstStyle/>
          <a:p>
            <a:r>
              <a:rPr lang="en-US" dirty="0"/>
              <a:t>Analyzing Serial Channels for Protocol Compliance</a:t>
            </a:r>
          </a:p>
        </p:txBody>
      </p:sp>
      <p:sp>
        <p:nvSpPr>
          <p:cNvPr id="4" name="Content Placeholder 3">
            <a:extLst>
              <a:ext uri="{FF2B5EF4-FFF2-40B4-BE49-F238E27FC236}">
                <a16:creationId xmlns:a16="http://schemas.microsoft.com/office/drawing/2014/main" id="{16E17A5A-F875-4727-AF33-8CBA56CE20FD}"/>
              </a:ext>
            </a:extLst>
          </p:cNvPr>
          <p:cNvSpPr>
            <a:spLocks noGrp="1"/>
          </p:cNvSpPr>
          <p:nvPr>
            <p:ph sz="half" idx="2"/>
          </p:nvPr>
        </p:nvSpPr>
        <p:spPr>
          <a:xfrm>
            <a:off x="6094412" y="1415324"/>
            <a:ext cx="5854476" cy="4750763"/>
          </a:xfrm>
        </p:spPr>
        <p:txBody>
          <a:bodyPr/>
          <a:lstStyle/>
          <a:p>
            <a:r>
              <a:rPr lang="en-US" dirty="0"/>
              <a:t>Dozens of specs, hundreds of pages (each)</a:t>
            </a:r>
          </a:p>
          <a:p>
            <a:pPr marL="645556" lvl="2" indent="-285664"/>
            <a:r>
              <a:rPr lang="en-US" dirty="0"/>
              <a:t>Who has time to read them?</a:t>
            </a:r>
          </a:p>
          <a:p>
            <a:endParaRPr lang="en-US" dirty="0"/>
          </a:p>
          <a:p>
            <a:r>
              <a:rPr lang="en-US" dirty="0"/>
              <a:t>Differing analytical methods and Pass/Fail criteria:</a:t>
            </a:r>
          </a:p>
          <a:p>
            <a:pPr marL="645556" lvl="2" indent="-285664"/>
            <a:r>
              <a:rPr lang="en-US" dirty="0"/>
              <a:t>Time-domain (eye masks)</a:t>
            </a:r>
          </a:p>
          <a:p>
            <a:pPr marL="645556" lvl="2" indent="-285664"/>
            <a:r>
              <a:rPr lang="en-US" dirty="0"/>
              <a:t>Frequency-domain (frequency masks)</a:t>
            </a:r>
          </a:p>
          <a:p>
            <a:pPr marL="645556" lvl="2" indent="-285664"/>
            <a:r>
              <a:rPr lang="en-US" dirty="0"/>
              <a:t>Channel Operating Margin (COM metric)</a:t>
            </a:r>
          </a:p>
          <a:p>
            <a:pPr marL="645556" lvl="2" indent="-285664"/>
            <a:r>
              <a:rPr lang="en-US" dirty="0"/>
              <a:t>JEDEC Channel Operating Margin (JCOM metric)</a:t>
            </a:r>
          </a:p>
          <a:p>
            <a:pPr marL="645556" lvl="2" indent="-285664"/>
            <a:endParaRPr lang="en-US" dirty="0"/>
          </a:p>
        </p:txBody>
      </p:sp>
      <p:pic>
        <p:nvPicPr>
          <p:cNvPr id="11" name="Content Placeholder 9">
            <a:extLst>
              <a:ext uri="{FF2B5EF4-FFF2-40B4-BE49-F238E27FC236}">
                <a16:creationId xmlns:a16="http://schemas.microsoft.com/office/drawing/2014/main" id="{19B500E4-13B1-4A07-B212-156605BA0834}"/>
              </a:ext>
            </a:extLst>
          </p:cNvPr>
          <p:cNvPicPr>
            <a:picLocks noChangeAspect="1"/>
          </p:cNvPicPr>
          <p:nvPr/>
        </p:nvPicPr>
        <p:blipFill rotWithShape="1">
          <a:blip r:embed="rId3"/>
          <a:srcRect r="48034" b="48216"/>
          <a:stretch/>
        </p:blipFill>
        <p:spPr>
          <a:xfrm>
            <a:off x="0" y="1315000"/>
            <a:ext cx="3015260" cy="2512102"/>
          </a:xfrm>
          <a:prstGeom prst="rect">
            <a:avLst/>
          </a:prstGeom>
        </p:spPr>
      </p:pic>
      <p:pic>
        <p:nvPicPr>
          <p:cNvPr id="7" name="Content Placeholder 9">
            <a:extLst>
              <a:ext uri="{FF2B5EF4-FFF2-40B4-BE49-F238E27FC236}">
                <a16:creationId xmlns:a16="http://schemas.microsoft.com/office/drawing/2014/main" id="{23922DE4-5E61-476C-B00F-A77FA203B0DB}"/>
              </a:ext>
            </a:extLst>
          </p:cNvPr>
          <p:cNvPicPr>
            <a:picLocks noChangeAspect="1"/>
          </p:cNvPicPr>
          <p:nvPr/>
        </p:nvPicPr>
        <p:blipFill rotWithShape="1">
          <a:blip r:embed="rId3"/>
          <a:srcRect l="51966" t="-1" b="47305"/>
          <a:stretch/>
        </p:blipFill>
        <p:spPr>
          <a:xfrm>
            <a:off x="3015260" y="1315000"/>
            <a:ext cx="2787122" cy="2556336"/>
          </a:xfrm>
          <a:prstGeom prst="rect">
            <a:avLst/>
          </a:prstGeom>
        </p:spPr>
      </p:pic>
      <p:pic>
        <p:nvPicPr>
          <p:cNvPr id="8" name="Content Placeholder 9">
            <a:extLst>
              <a:ext uri="{FF2B5EF4-FFF2-40B4-BE49-F238E27FC236}">
                <a16:creationId xmlns:a16="http://schemas.microsoft.com/office/drawing/2014/main" id="{AB2203BC-F8EA-43EF-86E8-D875450CF6A6}"/>
              </a:ext>
            </a:extLst>
          </p:cNvPr>
          <p:cNvPicPr>
            <a:picLocks noChangeAspect="1"/>
          </p:cNvPicPr>
          <p:nvPr/>
        </p:nvPicPr>
        <p:blipFill rotWithShape="1">
          <a:blip r:embed="rId3"/>
          <a:srcRect l="1" t="51784" r="45680"/>
          <a:stretch/>
        </p:blipFill>
        <p:spPr>
          <a:xfrm>
            <a:off x="1" y="3827102"/>
            <a:ext cx="3151811" cy="2338985"/>
          </a:xfrm>
          <a:prstGeom prst="rect">
            <a:avLst/>
          </a:prstGeom>
        </p:spPr>
      </p:pic>
      <p:sp>
        <p:nvSpPr>
          <p:cNvPr id="3" name="Footer Placeholder 2">
            <a:extLst>
              <a:ext uri="{FF2B5EF4-FFF2-40B4-BE49-F238E27FC236}">
                <a16:creationId xmlns:a16="http://schemas.microsoft.com/office/drawing/2014/main" id="{148A7C62-B4FF-4CA2-BDAD-5A7FD7B99928}"/>
              </a:ext>
            </a:extLst>
          </p:cNvPr>
          <p:cNvSpPr>
            <a:spLocks noGrp="1"/>
          </p:cNvSpPr>
          <p:nvPr>
            <p:ph type="ftr" sz="quarter" idx="10"/>
          </p:nvPr>
        </p:nvSpPr>
        <p:spPr>
          <a:xfrm>
            <a:off x="1007279" y="6310049"/>
            <a:ext cx="9213600" cy="547058"/>
          </a:xfrm>
        </p:spPr>
        <p:txBody>
          <a:bodyPr/>
          <a:lstStyle/>
          <a:p>
            <a:pPr>
              <a:lnSpc>
                <a:spcPct val="100000"/>
              </a:lnSpc>
            </a:pPr>
            <a:r>
              <a:rPr lang="en-US"/>
              <a:t>© Siemens 2021 | HyperLynx for Serial Channel Design and Verification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FFE853C3-52B0-4157-B72F-F33AB8138D87}"/>
              </a:ext>
            </a:extLst>
          </p:cNvPr>
          <p:cNvSpPr>
            <a:spLocks noGrp="1"/>
          </p:cNvSpPr>
          <p:nvPr>
            <p:ph type="sldNum" sz="quarter" idx="11"/>
          </p:nvPr>
        </p:nvSpPr>
        <p:spPr/>
        <p:txBody>
          <a:bodyPr/>
          <a:lstStyle/>
          <a:p>
            <a:r>
              <a:rPr lang="en-US" dirty="0"/>
              <a:t>	</a:t>
            </a:r>
          </a:p>
        </p:txBody>
      </p:sp>
    </p:spTree>
    <p:custDataLst>
      <p:tags r:id="rId1"/>
    </p:custDataLst>
    <p:extLst>
      <p:ext uri="{BB962C8B-B14F-4D97-AF65-F5344CB8AC3E}">
        <p14:creationId xmlns:p14="http://schemas.microsoft.com/office/powerpoint/2010/main" val="263861320"/>
      </p:ext>
    </p:extLst>
  </p:cSld>
  <p:clrMapOvr>
    <a:masterClrMapping/>
  </p:clrMapOvr>
  <p:transition advTm="12896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25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25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250"/>
                                        <p:tgtEl>
                                          <p:spTgt spid="4">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250"/>
                                        <p:tgtEl>
                                          <p:spTgt spid="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5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Effect transition="in" filter="fade">
                                      <p:cBhvr>
                                        <p:cTn id="45" dur="250"/>
                                        <p:tgtEl>
                                          <p:spTgt spid="4">
                                            <p:txEl>
                                              <p:pRg st="7" end="7"/>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DE21E204-CE4B-49B2-917B-74AD202756D4}"/>
              </a:ext>
            </a:extLst>
          </p:cNvPr>
          <p:cNvPicPr>
            <a:picLocks noChangeAspect="1"/>
          </p:cNvPicPr>
          <p:nvPr/>
        </p:nvPicPr>
        <p:blipFill>
          <a:blip r:embed="rId3"/>
          <a:stretch>
            <a:fillRect/>
          </a:stretch>
        </p:blipFill>
        <p:spPr>
          <a:xfrm>
            <a:off x="0" y="375854"/>
            <a:ext cx="12188825" cy="6106292"/>
          </a:xfrm>
          <a:prstGeom prst="rect">
            <a:avLst/>
          </a:prstGeom>
        </p:spPr>
      </p:pic>
    </p:spTree>
    <p:extLst>
      <p:ext uri="{BB962C8B-B14F-4D97-AF65-F5344CB8AC3E}">
        <p14:creationId xmlns:p14="http://schemas.microsoft.com/office/powerpoint/2010/main" val="157304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SerDes protocols</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C2D1A27D-DB2C-47E2-B118-A7E765F9397E}"/>
              </a:ext>
            </a:extLst>
          </p:cNvPr>
          <p:cNvPicPr>
            <a:picLocks noChangeAspect="1"/>
          </p:cNvPicPr>
          <p:nvPr/>
        </p:nvPicPr>
        <p:blipFill>
          <a:blip r:embed="rId3"/>
          <a:stretch>
            <a:fillRect/>
          </a:stretch>
        </p:blipFill>
        <p:spPr>
          <a:xfrm>
            <a:off x="61877" y="987009"/>
            <a:ext cx="12188825" cy="5673085"/>
          </a:xfrm>
          <a:prstGeom prst="rect">
            <a:avLst/>
          </a:prstGeom>
        </p:spPr>
      </p:pic>
    </p:spTree>
    <p:extLst>
      <p:ext uri="{BB962C8B-B14F-4D97-AF65-F5344CB8AC3E}">
        <p14:creationId xmlns:p14="http://schemas.microsoft.com/office/powerpoint/2010/main" val="2665374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B57AAC4B-055A-4728-BF99-6043EB8F5DC3}"/>
              </a:ext>
            </a:extLst>
          </p:cNvPr>
          <p:cNvPicPr>
            <a:picLocks noChangeAspect="1"/>
          </p:cNvPicPr>
          <p:nvPr/>
        </p:nvPicPr>
        <p:blipFill>
          <a:blip r:embed="rId3"/>
          <a:stretch>
            <a:fillRect/>
          </a:stretch>
        </p:blipFill>
        <p:spPr>
          <a:xfrm>
            <a:off x="260350" y="471487"/>
            <a:ext cx="11668125" cy="5915025"/>
          </a:xfrm>
          <a:prstGeom prst="rect">
            <a:avLst/>
          </a:prstGeom>
        </p:spPr>
      </p:pic>
    </p:spTree>
    <p:extLst>
      <p:ext uri="{BB962C8B-B14F-4D97-AF65-F5344CB8AC3E}">
        <p14:creationId xmlns:p14="http://schemas.microsoft.com/office/powerpoint/2010/main" val="1925010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29B8FD6F-D9AD-41AF-B9E2-550CCC115F97}"/>
              </a:ext>
            </a:extLst>
          </p:cNvPr>
          <p:cNvPicPr>
            <a:picLocks noChangeAspect="1"/>
          </p:cNvPicPr>
          <p:nvPr/>
        </p:nvPicPr>
        <p:blipFill>
          <a:blip r:embed="rId3"/>
          <a:stretch>
            <a:fillRect/>
          </a:stretch>
        </p:blipFill>
        <p:spPr>
          <a:xfrm>
            <a:off x="145351" y="0"/>
            <a:ext cx="11898123" cy="6858000"/>
          </a:xfrm>
          <a:prstGeom prst="rect">
            <a:avLst/>
          </a:prstGeom>
        </p:spPr>
      </p:pic>
    </p:spTree>
    <p:extLst>
      <p:ext uri="{BB962C8B-B14F-4D97-AF65-F5344CB8AC3E}">
        <p14:creationId xmlns:p14="http://schemas.microsoft.com/office/powerpoint/2010/main" val="202310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F193E929-3A0F-4769-BCE5-2022CF56411C}"/>
              </a:ext>
            </a:extLst>
          </p:cNvPr>
          <p:cNvPicPr>
            <a:picLocks noChangeAspect="1"/>
          </p:cNvPicPr>
          <p:nvPr/>
        </p:nvPicPr>
        <p:blipFill>
          <a:blip r:embed="rId3"/>
          <a:stretch>
            <a:fillRect/>
          </a:stretch>
        </p:blipFill>
        <p:spPr>
          <a:xfrm>
            <a:off x="0" y="256459"/>
            <a:ext cx="12188825" cy="6345082"/>
          </a:xfrm>
          <a:prstGeom prst="rect">
            <a:avLst/>
          </a:prstGeom>
        </p:spPr>
      </p:pic>
    </p:spTree>
    <p:extLst>
      <p:ext uri="{BB962C8B-B14F-4D97-AF65-F5344CB8AC3E}">
        <p14:creationId xmlns:p14="http://schemas.microsoft.com/office/powerpoint/2010/main" val="2285118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COM</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Content Placeholder 7">
            <a:extLst>
              <a:ext uri="{FF2B5EF4-FFF2-40B4-BE49-F238E27FC236}">
                <a16:creationId xmlns:a16="http://schemas.microsoft.com/office/drawing/2014/main" id="{58FA0971-0319-4371-A729-DB9619E56E50}"/>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COM is “a figure of merit for a channel derived from a measurement of its scattering parameters”. COM is a single value scalar, expressed in dB, and measures the ratio of the available signal to the total peak noise:</a:t>
            </a:r>
          </a:p>
          <a:p>
            <a:endParaRPr lang="en-US" dirty="0"/>
          </a:p>
        </p:txBody>
      </p:sp>
      <p:pic>
        <p:nvPicPr>
          <p:cNvPr id="11" name="Picture 10">
            <a:extLst>
              <a:ext uri="{FF2B5EF4-FFF2-40B4-BE49-F238E27FC236}">
                <a16:creationId xmlns:a16="http://schemas.microsoft.com/office/drawing/2014/main" id="{A0BC8EA1-9FD2-4810-9199-16EA817B4A61}"/>
              </a:ext>
            </a:extLst>
          </p:cNvPr>
          <p:cNvPicPr>
            <a:picLocks noChangeAspect="1"/>
          </p:cNvPicPr>
          <p:nvPr/>
        </p:nvPicPr>
        <p:blipFill>
          <a:blip r:embed="rId3"/>
          <a:stretch>
            <a:fillRect/>
          </a:stretch>
        </p:blipFill>
        <p:spPr>
          <a:xfrm>
            <a:off x="1873620" y="2202394"/>
            <a:ext cx="5689087" cy="3540549"/>
          </a:xfrm>
          <a:prstGeom prst="rect">
            <a:avLst/>
          </a:prstGeom>
        </p:spPr>
      </p:pic>
    </p:spTree>
    <p:extLst>
      <p:ext uri="{BB962C8B-B14F-4D97-AF65-F5344CB8AC3E}">
        <p14:creationId xmlns:p14="http://schemas.microsoft.com/office/powerpoint/2010/main" val="3308164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539033A9-C72F-4A82-9955-38A0EA5752C3}"/>
              </a:ext>
            </a:extLst>
          </p:cNvPr>
          <p:cNvPicPr>
            <a:picLocks noChangeAspect="1"/>
          </p:cNvPicPr>
          <p:nvPr/>
        </p:nvPicPr>
        <p:blipFill>
          <a:blip r:embed="rId3"/>
          <a:stretch>
            <a:fillRect/>
          </a:stretch>
        </p:blipFill>
        <p:spPr>
          <a:xfrm>
            <a:off x="0" y="20586"/>
            <a:ext cx="12188825" cy="6816827"/>
          </a:xfrm>
          <a:prstGeom prst="rect">
            <a:avLst/>
          </a:prstGeom>
        </p:spPr>
      </p:pic>
    </p:spTree>
    <p:extLst>
      <p:ext uri="{BB962C8B-B14F-4D97-AF65-F5344CB8AC3E}">
        <p14:creationId xmlns:p14="http://schemas.microsoft.com/office/powerpoint/2010/main" val="155943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C07914C3-FFFE-44FB-B93E-09337523C292}"/>
              </a:ext>
            </a:extLst>
          </p:cNvPr>
          <p:cNvPicPr>
            <a:picLocks noChangeAspect="1"/>
          </p:cNvPicPr>
          <p:nvPr/>
        </p:nvPicPr>
        <p:blipFill>
          <a:blip r:embed="rId3"/>
          <a:stretch>
            <a:fillRect/>
          </a:stretch>
        </p:blipFill>
        <p:spPr>
          <a:xfrm>
            <a:off x="50683" y="97364"/>
            <a:ext cx="5721035" cy="6858000"/>
          </a:xfrm>
          <a:prstGeom prst="rect">
            <a:avLst/>
          </a:prstGeom>
        </p:spPr>
      </p:pic>
    </p:spTree>
    <p:extLst>
      <p:ext uri="{BB962C8B-B14F-4D97-AF65-F5344CB8AC3E}">
        <p14:creationId xmlns:p14="http://schemas.microsoft.com/office/powerpoint/2010/main" val="2941601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Finding COM</a:t>
            </a:r>
          </a:p>
        </p:txBody>
      </p:sp>
      <p:sp>
        <p:nvSpPr>
          <p:cNvPr id="3" name="Content Placeholder 2"/>
          <p:cNvSpPr>
            <a:spLocks noGrp="1"/>
          </p:cNvSpPr>
          <p:nvPr>
            <p:ph idx="1"/>
          </p:nvPr>
        </p:nvSpPr>
        <p:spPr>
          <a:xfrm>
            <a:off x="0" y="1203157"/>
            <a:ext cx="6215170" cy="2529615"/>
          </a:xfrm>
        </p:spPr>
        <p:txBody>
          <a:bodyPr>
            <a:normAutofit fontScale="85000" lnSpcReduction="20000"/>
          </a:bodyPr>
          <a:lstStyle/>
          <a:p>
            <a:pPr marL="342900" indent="-342900">
              <a:buFont typeface="Arial" panose="020B0604020202020204" pitchFamily="34" charset="0"/>
              <a:buChar char="•"/>
            </a:pPr>
            <a:r>
              <a:rPr lang="en-US" sz="1800" dirty="0"/>
              <a:t>Optimize Transmitter FFE and Receiver CTLE for max As using channel pulse response.</a:t>
            </a:r>
          </a:p>
          <a:p>
            <a:pPr marL="342900" indent="-342900">
              <a:buFont typeface="Arial" panose="020B0604020202020204" pitchFamily="34" charset="0"/>
              <a:buChar char="•"/>
            </a:pPr>
            <a:r>
              <a:rPr lang="en-US" sz="1800" dirty="0"/>
              <a:t>Noise probability density function (pdf) are calculated for each disturbance source. Noise as inter symbol interference (ISI), voltage noise, crosstalk, jitter etc. is considered in the calculation of the combined total noise pdf</a:t>
            </a:r>
          </a:p>
          <a:p>
            <a:pPr marL="342900" indent="-342900">
              <a:buFont typeface="Arial" panose="020B0604020202020204" pitchFamily="34" charset="0"/>
              <a:buChar char="•"/>
            </a:pPr>
            <a:r>
              <a:rPr lang="en-US" sz="1800" dirty="0"/>
              <a:t>The noise level, Ani, at the sampling point, for the specified DER0 is calculated from the total noise pdf</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955B1D67-3E98-4D6A-9ADB-EFE6917A453A}"/>
              </a:ext>
            </a:extLst>
          </p:cNvPr>
          <p:cNvPicPr>
            <a:picLocks noChangeAspect="1"/>
          </p:cNvPicPr>
          <p:nvPr/>
        </p:nvPicPr>
        <p:blipFill>
          <a:blip r:embed="rId3"/>
          <a:stretch>
            <a:fillRect/>
          </a:stretch>
        </p:blipFill>
        <p:spPr>
          <a:xfrm>
            <a:off x="6838687" y="1045650"/>
            <a:ext cx="4905375" cy="5172075"/>
          </a:xfrm>
          <a:prstGeom prst="rect">
            <a:avLst/>
          </a:prstGeom>
        </p:spPr>
      </p:pic>
      <p:pic>
        <p:nvPicPr>
          <p:cNvPr id="8" name="Picture 7">
            <a:extLst>
              <a:ext uri="{FF2B5EF4-FFF2-40B4-BE49-F238E27FC236}">
                <a16:creationId xmlns:a16="http://schemas.microsoft.com/office/drawing/2014/main" id="{85EC99B5-8E2A-47A6-9626-1FED430914E9}"/>
              </a:ext>
            </a:extLst>
          </p:cNvPr>
          <p:cNvPicPr>
            <a:picLocks noChangeAspect="1"/>
          </p:cNvPicPr>
          <p:nvPr/>
        </p:nvPicPr>
        <p:blipFill>
          <a:blip r:embed="rId4"/>
          <a:stretch>
            <a:fillRect/>
          </a:stretch>
        </p:blipFill>
        <p:spPr>
          <a:xfrm>
            <a:off x="2001057" y="4074600"/>
            <a:ext cx="5172075" cy="2143125"/>
          </a:xfrm>
          <a:prstGeom prst="rect">
            <a:avLst/>
          </a:prstGeom>
        </p:spPr>
      </p:pic>
      <p:pic>
        <p:nvPicPr>
          <p:cNvPr id="10" name="Picture 9">
            <a:extLst>
              <a:ext uri="{FF2B5EF4-FFF2-40B4-BE49-F238E27FC236}">
                <a16:creationId xmlns:a16="http://schemas.microsoft.com/office/drawing/2014/main" id="{A745DB2F-7B65-4992-B2A3-8CAD82497637}"/>
              </a:ext>
            </a:extLst>
          </p:cNvPr>
          <p:cNvPicPr>
            <a:picLocks noChangeAspect="1"/>
          </p:cNvPicPr>
          <p:nvPr/>
        </p:nvPicPr>
        <p:blipFill>
          <a:blip r:embed="rId5"/>
          <a:stretch>
            <a:fillRect/>
          </a:stretch>
        </p:blipFill>
        <p:spPr>
          <a:xfrm>
            <a:off x="444763" y="3429000"/>
            <a:ext cx="2078760" cy="841935"/>
          </a:xfrm>
          <a:prstGeom prst="rect">
            <a:avLst/>
          </a:prstGeom>
        </p:spPr>
      </p:pic>
    </p:spTree>
    <p:extLst>
      <p:ext uri="{BB962C8B-B14F-4D97-AF65-F5344CB8AC3E}">
        <p14:creationId xmlns:p14="http://schemas.microsoft.com/office/powerpoint/2010/main" val="799642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r>
              <a:rPr lang="en-US" sz="1800" dirty="0"/>
              <a:t>The end</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091A17D0-4A9E-4FAB-94C3-BE07A0DE0355}"/>
              </a:ext>
            </a:extLst>
          </p:cNvPr>
          <p:cNvPicPr>
            <a:picLocks noChangeAspect="1"/>
          </p:cNvPicPr>
          <p:nvPr/>
        </p:nvPicPr>
        <p:blipFill>
          <a:blip r:embed="rId3"/>
          <a:stretch>
            <a:fillRect/>
          </a:stretch>
        </p:blipFill>
        <p:spPr>
          <a:xfrm>
            <a:off x="0" y="235234"/>
            <a:ext cx="12188825" cy="6387531"/>
          </a:xfrm>
          <a:prstGeom prst="rect">
            <a:avLst/>
          </a:prstGeom>
        </p:spPr>
      </p:pic>
    </p:spTree>
    <p:extLst>
      <p:ext uri="{BB962C8B-B14F-4D97-AF65-F5344CB8AC3E}">
        <p14:creationId xmlns:p14="http://schemas.microsoft.com/office/powerpoint/2010/main" val="324889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9">
            <a:extLst>
              <a:ext uri="{FF2B5EF4-FFF2-40B4-BE49-F238E27FC236}">
                <a16:creationId xmlns:a16="http://schemas.microsoft.com/office/drawing/2014/main" id="{765847CE-920E-4FCB-9793-AB5BCD14FCFD}"/>
              </a:ext>
            </a:extLst>
          </p:cNvPr>
          <p:cNvPicPr>
            <a:picLocks noChangeAspect="1"/>
          </p:cNvPicPr>
          <p:nvPr/>
        </p:nvPicPr>
        <p:blipFill>
          <a:blip r:embed="rId3"/>
          <a:stretch>
            <a:fillRect/>
          </a:stretch>
        </p:blipFill>
        <p:spPr>
          <a:xfrm>
            <a:off x="0" y="1315001"/>
            <a:ext cx="5802382" cy="4851086"/>
          </a:xfrm>
          <a:prstGeom prst="rect">
            <a:avLst/>
          </a:prstGeom>
        </p:spPr>
      </p:pic>
      <p:sp>
        <p:nvSpPr>
          <p:cNvPr id="2" name="Title 1">
            <a:extLst>
              <a:ext uri="{FF2B5EF4-FFF2-40B4-BE49-F238E27FC236}">
                <a16:creationId xmlns:a16="http://schemas.microsoft.com/office/drawing/2014/main" id="{67D6EF5C-EFC1-4FB1-98E3-DD2AA134728A}"/>
              </a:ext>
            </a:extLst>
          </p:cNvPr>
          <p:cNvSpPr>
            <a:spLocks noGrp="1"/>
          </p:cNvSpPr>
          <p:nvPr>
            <p:ph type="title"/>
          </p:nvPr>
        </p:nvSpPr>
        <p:spPr/>
        <p:txBody>
          <a:bodyPr/>
          <a:lstStyle/>
          <a:p>
            <a:r>
              <a:rPr lang="en-US" dirty="0"/>
              <a:t>Analyzing Serial Channels for Protocol Compliance</a:t>
            </a:r>
          </a:p>
        </p:txBody>
      </p:sp>
      <p:sp>
        <p:nvSpPr>
          <p:cNvPr id="4" name="Content Placeholder 3">
            <a:extLst>
              <a:ext uri="{FF2B5EF4-FFF2-40B4-BE49-F238E27FC236}">
                <a16:creationId xmlns:a16="http://schemas.microsoft.com/office/drawing/2014/main" id="{16E17A5A-F875-4727-AF33-8CBA56CE20FD}"/>
              </a:ext>
            </a:extLst>
          </p:cNvPr>
          <p:cNvSpPr>
            <a:spLocks noGrp="1"/>
          </p:cNvSpPr>
          <p:nvPr>
            <p:ph sz="half" idx="2"/>
          </p:nvPr>
        </p:nvSpPr>
        <p:spPr>
          <a:xfrm>
            <a:off x="6094412" y="1415324"/>
            <a:ext cx="5854476" cy="4750763"/>
          </a:xfrm>
        </p:spPr>
        <p:txBody>
          <a:bodyPr/>
          <a:lstStyle/>
          <a:p>
            <a:r>
              <a:rPr lang="en-US" dirty="0"/>
              <a:t>Dozens of specs, hundreds of pages (each)</a:t>
            </a:r>
          </a:p>
          <a:p>
            <a:pPr marL="645556" lvl="2" indent="-285664"/>
            <a:r>
              <a:rPr lang="en-US" dirty="0"/>
              <a:t>Who has time to read them?</a:t>
            </a:r>
          </a:p>
          <a:p>
            <a:endParaRPr lang="en-US" dirty="0"/>
          </a:p>
          <a:p>
            <a:r>
              <a:rPr lang="en-US" dirty="0"/>
              <a:t>Differing analytical methods and Pass/Fail criteria:</a:t>
            </a:r>
          </a:p>
          <a:p>
            <a:pPr marL="645556" lvl="2" indent="-285664"/>
            <a:r>
              <a:rPr lang="en-US" dirty="0"/>
              <a:t>Time-domain (eye masks)</a:t>
            </a:r>
          </a:p>
          <a:p>
            <a:pPr marL="645556" lvl="2" indent="-285664"/>
            <a:r>
              <a:rPr lang="en-US" dirty="0"/>
              <a:t>Frequency-domain (frequency masks)</a:t>
            </a:r>
          </a:p>
          <a:p>
            <a:pPr marL="645556" lvl="2" indent="-285664"/>
            <a:r>
              <a:rPr lang="en-US" dirty="0"/>
              <a:t>Channel Operating Margin (COM metric)</a:t>
            </a:r>
          </a:p>
          <a:p>
            <a:pPr marL="645556" lvl="2" indent="-285664"/>
            <a:r>
              <a:rPr lang="en-US" dirty="0"/>
              <a:t>JEDEC Channel Operating Margin (JCOM metric)</a:t>
            </a:r>
          </a:p>
          <a:p>
            <a:pPr marL="645556" lvl="2" indent="-285664"/>
            <a:endParaRPr lang="en-US" dirty="0"/>
          </a:p>
        </p:txBody>
      </p:sp>
      <p:pic>
        <p:nvPicPr>
          <p:cNvPr id="11" name="Content Placeholder 9">
            <a:extLst>
              <a:ext uri="{FF2B5EF4-FFF2-40B4-BE49-F238E27FC236}">
                <a16:creationId xmlns:a16="http://schemas.microsoft.com/office/drawing/2014/main" id="{19B500E4-13B1-4A07-B212-156605BA0834}"/>
              </a:ext>
            </a:extLst>
          </p:cNvPr>
          <p:cNvPicPr>
            <a:picLocks noChangeAspect="1"/>
          </p:cNvPicPr>
          <p:nvPr/>
        </p:nvPicPr>
        <p:blipFill rotWithShape="1">
          <a:blip r:embed="rId3"/>
          <a:srcRect r="48034" b="48216"/>
          <a:stretch/>
        </p:blipFill>
        <p:spPr>
          <a:xfrm>
            <a:off x="0" y="1315000"/>
            <a:ext cx="3015260" cy="2512102"/>
          </a:xfrm>
          <a:prstGeom prst="rect">
            <a:avLst/>
          </a:prstGeom>
        </p:spPr>
      </p:pic>
      <p:pic>
        <p:nvPicPr>
          <p:cNvPr id="7" name="Content Placeholder 9">
            <a:extLst>
              <a:ext uri="{FF2B5EF4-FFF2-40B4-BE49-F238E27FC236}">
                <a16:creationId xmlns:a16="http://schemas.microsoft.com/office/drawing/2014/main" id="{23922DE4-5E61-476C-B00F-A77FA203B0DB}"/>
              </a:ext>
            </a:extLst>
          </p:cNvPr>
          <p:cNvPicPr>
            <a:picLocks noChangeAspect="1"/>
          </p:cNvPicPr>
          <p:nvPr/>
        </p:nvPicPr>
        <p:blipFill rotWithShape="1">
          <a:blip r:embed="rId3"/>
          <a:srcRect l="51966" t="-1" b="47305"/>
          <a:stretch/>
        </p:blipFill>
        <p:spPr>
          <a:xfrm>
            <a:off x="3015260" y="1315000"/>
            <a:ext cx="2787122" cy="2556336"/>
          </a:xfrm>
          <a:prstGeom prst="rect">
            <a:avLst/>
          </a:prstGeom>
        </p:spPr>
      </p:pic>
      <p:pic>
        <p:nvPicPr>
          <p:cNvPr id="8" name="Content Placeholder 9">
            <a:extLst>
              <a:ext uri="{FF2B5EF4-FFF2-40B4-BE49-F238E27FC236}">
                <a16:creationId xmlns:a16="http://schemas.microsoft.com/office/drawing/2014/main" id="{AB2203BC-F8EA-43EF-86E8-D875450CF6A6}"/>
              </a:ext>
            </a:extLst>
          </p:cNvPr>
          <p:cNvPicPr>
            <a:picLocks noChangeAspect="1"/>
          </p:cNvPicPr>
          <p:nvPr/>
        </p:nvPicPr>
        <p:blipFill rotWithShape="1">
          <a:blip r:embed="rId3"/>
          <a:srcRect l="1" t="51784" r="45680"/>
          <a:stretch/>
        </p:blipFill>
        <p:spPr>
          <a:xfrm>
            <a:off x="1" y="3827102"/>
            <a:ext cx="3151811" cy="2338985"/>
          </a:xfrm>
          <a:prstGeom prst="rect">
            <a:avLst/>
          </a:prstGeom>
        </p:spPr>
      </p:pic>
      <p:sp>
        <p:nvSpPr>
          <p:cNvPr id="3" name="Footer Placeholder 2">
            <a:extLst>
              <a:ext uri="{FF2B5EF4-FFF2-40B4-BE49-F238E27FC236}">
                <a16:creationId xmlns:a16="http://schemas.microsoft.com/office/drawing/2014/main" id="{148A7C62-B4FF-4CA2-BDAD-5A7FD7B99928}"/>
              </a:ext>
            </a:extLst>
          </p:cNvPr>
          <p:cNvSpPr>
            <a:spLocks noGrp="1"/>
          </p:cNvSpPr>
          <p:nvPr>
            <p:ph type="ftr" sz="quarter" idx="10"/>
          </p:nvPr>
        </p:nvSpPr>
        <p:spPr>
          <a:xfrm>
            <a:off x="1007279" y="6310049"/>
            <a:ext cx="9213600" cy="547058"/>
          </a:xfrm>
        </p:spPr>
        <p:txBody>
          <a:bodyPr/>
          <a:lstStyle/>
          <a:p>
            <a:pPr>
              <a:lnSpc>
                <a:spcPct val="100000"/>
              </a:lnSpc>
            </a:pPr>
            <a:r>
              <a:rPr lang="en-US"/>
              <a:t>© Siemens 2021 | HyperLynx for Serial Channel Design and Verification | Siemens Digital Industries Software | Where today meets tomorrow.</a:t>
            </a:r>
            <a:endParaRPr lang="en-US" dirty="0"/>
          </a:p>
        </p:txBody>
      </p:sp>
      <p:sp>
        <p:nvSpPr>
          <p:cNvPr id="5" name="Slide Number Placeholder 4">
            <a:extLst>
              <a:ext uri="{FF2B5EF4-FFF2-40B4-BE49-F238E27FC236}">
                <a16:creationId xmlns:a16="http://schemas.microsoft.com/office/drawing/2014/main" id="{FFE853C3-52B0-4157-B72F-F33AB8138D87}"/>
              </a:ext>
            </a:extLst>
          </p:cNvPr>
          <p:cNvSpPr>
            <a:spLocks noGrp="1"/>
          </p:cNvSpPr>
          <p:nvPr>
            <p:ph type="sldNum" sz="quarter" idx="11"/>
          </p:nvPr>
        </p:nvSpPr>
        <p:spPr/>
        <p:txBody>
          <a:bodyPr/>
          <a:lstStyle/>
          <a:p>
            <a:r>
              <a:rPr lang="en-US" dirty="0"/>
              <a:t>	</a:t>
            </a:r>
          </a:p>
        </p:txBody>
      </p:sp>
    </p:spTree>
    <p:custDataLst>
      <p:tags r:id="rId1"/>
    </p:custDataLst>
    <p:extLst>
      <p:ext uri="{BB962C8B-B14F-4D97-AF65-F5344CB8AC3E}">
        <p14:creationId xmlns:p14="http://schemas.microsoft.com/office/powerpoint/2010/main" val="4005533701"/>
      </p:ext>
    </p:extLst>
  </p:cSld>
  <p:clrMapOvr>
    <a:masterClrMapping/>
  </p:clrMapOvr>
  <p:transition advTm="12896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25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5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25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250"/>
                                        <p:tgtEl>
                                          <p:spTgt spid="4">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250"/>
                                        <p:tgtEl>
                                          <p:spTgt spid="4">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25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Effect transition="in" filter="fade">
                                      <p:cBhvr>
                                        <p:cTn id="45" dur="250"/>
                                        <p:tgtEl>
                                          <p:spTgt spid="4">
                                            <p:txEl>
                                              <p:pRg st="7" end="7"/>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0D9FF790-5731-4A7F-A65F-E60631B382AA}"/>
              </a:ext>
            </a:extLst>
          </p:cNvPr>
          <p:cNvPicPr>
            <a:picLocks noChangeAspect="1"/>
          </p:cNvPicPr>
          <p:nvPr/>
        </p:nvPicPr>
        <p:blipFill>
          <a:blip r:embed="rId3"/>
          <a:stretch>
            <a:fillRect/>
          </a:stretch>
        </p:blipFill>
        <p:spPr>
          <a:xfrm>
            <a:off x="0" y="384941"/>
            <a:ext cx="12188825" cy="6088117"/>
          </a:xfrm>
          <a:prstGeom prst="rect">
            <a:avLst/>
          </a:prstGeom>
        </p:spPr>
      </p:pic>
    </p:spTree>
    <p:extLst>
      <p:ext uri="{BB962C8B-B14F-4D97-AF65-F5344CB8AC3E}">
        <p14:creationId xmlns:p14="http://schemas.microsoft.com/office/powerpoint/2010/main" val="3505263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654057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Snagit_SNG84C">
            <a:extLst>
              <a:ext uri="{FF2B5EF4-FFF2-40B4-BE49-F238E27FC236}">
                <a16:creationId xmlns:a16="http://schemas.microsoft.com/office/drawing/2014/main" id="{1D304815-1E5A-4D73-B699-E32EAD499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379" y="1237790"/>
            <a:ext cx="10222278" cy="5750032"/>
          </a:xfrm>
          <a:prstGeom prst="rect">
            <a:avLst/>
          </a:prstGeom>
        </p:spPr>
      </p:pic>
    </p:spTree>
    <p:extLst>
      <p:ext uri="{BB962C8B-B14F-4D97-AF65-F5344CB8AC3E}">
        <p14:creationId xmlns:p14="http://schemas.microsoft.com/office/powerpoint/2010/main" val="2754654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48D18D18-99C8-4427-9E5F-057025BBA16F}"/>
              </a:ext>
            </a:extLst>
          </p:cNvPr>
          <p:cNvPicPr>
            <a:picLocks noChangeAspect="1"/>
          </p:cNvPicPr>
          <p:nvPr/>
        </p:nvPicPr>
        <p:blipFill>
          <a:blip r:embed="rId3"/>
          <a:stretch>
            <a:fillRect/>
          </a:stretch>
        </p:blipFill>
        <p:spPr>
          <a:xfrm>
            <a:off x="0" y="352587"/>
            <a:ext cx="12188825" cy="6152825"/>
          </a:xfrm>
          <a:prstGeom prst="rect">
            <a:avLst/>
          </a:prstGeom>
        </p:spPr>
      </p:pic>
    </p:spTree>
    <p:extLst>
      <p:ext uri="{BB962C8B-B14F-4D97-AF65-F5344CB8AC3E}">
        <p14:creationId xmlns:p14="http://schemas.microsoft.com/office/powerpoint/2010/main" val="3992955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2B7F50A4-3828-4FE1-A3C4-F5AD10FBEAA0}"/>
              </a:ext>
            </a:extLst>
          </p:cNvPr>
          <p:cNvPicPr>
            <a:picLocks noChangeAspect="1"/>
          </p:cNvPicPr>
          <p:nvPr/>
        </p:nvPicPr>
        <p:blipFill>
          <a:blip r:embed="rId3"/>
          <a:stretch>
            <a:fillRect/>
          </a:stretch>
        </p:blipFill>
        <p:spPr>
          <a:xfrm>
            <a:off x="141111" y="-2830"/>
            <a:ext cx="12188825" cy="5687032"/>
          </a:xfrm>
          <a:prstGeom prst="rect">
            <a:avLst/>
          </a:prstGeom>
        </p:spPr>
      </p:pic>
    </p:spTree>
    <p:extLst>
      <p:ext uri="{BB962C8B-B14F-4D97-AF65-F5344CB8AC3E}">
        <p14:creationId xmlns:p14="http://schemas.microsoft.com/office/powerpoint/2010/main" val="3741775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pic>
        <p:nvPicPr>
          <p:cNvPr id="6" name="Content Placeholder 5">
            <a:extLst>
              <a:ext uri="{FF2B5EF4-FFF2-40B4-BE49-F238E27FC236}">
                <a16:creationId xmlns:a16="http://schemas.microsoft.com/office/drawing/2014/main" id="{5C05EB91-8F1D-4734-9440-67735B57D716}"/>
              </a:ext>
            </a:extLst>
          </p:cNvPr>
          <p:cNvPicPr>
            <a:picLocks noGrp="1" noChangeAspect="1"/>
          </p:cNvPicPr>
          <p:nvPr>
            <p:ph idx="1"/>
          </p:nvPr>
        </p:nvPicPr>
        <p:blipFill>
          <a:blip r:embed="rId3"/>
          <a:stretch>
            <a:fillRect/>
          </a:stretch>
        </p:blipFill>
        <p:spPr>
          <a:xfrm>
            <a:off x="166256" y="339725"/>
            <a:ext cx="8926944" cy="5109906"/>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231449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839849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379819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13" name="Content Placeholder 12">
            <a:extLst>
              <a:ext uri="{FF2B5EF4-FFF2-40B4-BE49-F238E27FC236}">
                <a16:creationId xmlns:a16="http://schemas.microsoft.com/office/drawing/2014/main" id="{58AE4979-9835-4CE4-8D30-62D8B192EE84}"/>
              </a:ext>
            </a:extLst>
          </p:cNvPr>
          <p:cNvSpPr>
            <a:spLocks noGrp="1"/>
          </p:cNvSpPr>
          <p:nvPr>
            <p:ph idx="1"/>
          </p:nvPr>
        </p:nvSpPr>
        <p:spPr/>
        <p:txBody>
          <a:bodyPr/>
          <a:lstStyle/>
          <a:p>
            <a:endParaRPr lang="en-US"/>
          </a:p>
        </p:txBody>
      </p:sp>
      <p:pic>
        <p:nvPicPr>
          <p:cNvPr id="15" name="Content Placeholder 5">
            <a:extLst>
              <a:ext uri="{FF2B5EF4-FFF2-40B4-BE49-F238E27FC236}">
                <a16:creationId xmlns:a16="http://schemas.microsoft.com/office/drawing/2014/main" id="{42279288-4AAB-4CA6-81BD-C79235B1D6F2}"/>
              </a:ext>
            </a:extLst>
          </p:cNvPr>
          <p:cNvPicPr>
            <a:picLocks noChangeAspect="1"/>
          </p:cNvPicPr>
          <p:nvPr/>
        </p:nvPicPr>
        <p:blipFill>
          <a:blip r:embed="rId3"/>
          <a:stretch>
            <a:fillRect/>
          </a:stretch>
        </p:blipFill>
        <p:spPr bwMode="auto">
          <a:xfrm>
            <a:off x="2996608" y="1465770"/>
            <a:ext cx="5723659" cy="4789487"/>
          </a:xfrm>
          <a:prstGeom prst="rect">
            <a:avLst/>
          </a:prstGeom>
          <a:noFill/>
          <a:ln w="9525">
            <a:noFill/>
            <a:miter lim="800000"/>
            <a:headEnd/>
            <a:tailEnd/>
          </a:ln>
        </p:spPr>
      </p:pic>
    </p:spTree>
    <p:extLst>
      <p:ext uri="{BB962C8B-B14F-4D97-AF65-F5344CB8AC3E}">
        <p14:creationId xmlns:p14="http://schemas.microsoft.com/office/powerpoint/2010/main" val="3056234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pic>
        <p:nvPicPr>
          <p:cNvPr id="6" name="Content Placeholder 5">
            <a:extLst>
              <a:ext uri="{FF2B5EF4-FFF2-40B4-BE49-F238E27FC236}">
                <a16:creationId xmlns:a16="http://schemas.microsoft.com/office/drawing/2014/main" id="{2A8133A1-3C62-4096-84A8-495D863EE722}"/>
              </a:ext>
            </a:extLst>
          </p:cNvPr>
          <p:cNvPicPr>
            <a:picLocks noGrp="1" noChangeAspect="1"/>
          </p:cNvPicPr>
          <p:nvPr>
            <p:ph idx="1"/>
          </p:nvPr>
        </p:nvPicPr>
        <p:blipFill>
          <a:blip r:embed="rId3"/>
          <a:stretch>
            <a:fillRect/>
          </a:stretch>
        </p:blipFill>
        <p:spPr>
          <a:xfrm>
            <a:off x="610163" y="1044166"/>
            <a:ext cx="5826633" cy="2886279"/>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B92DBA45-A4E8-4D04-AF76-8BEF385DFBCA}"/>
              </a:ext>
            </a:extLst>
          </p:cNvPr>
          <p:cNvPicPr>
            <a:picLocks noChangeAspect="1"/>
          </p:cNvPicPr>
          <p:nvPr/>
        </p:nvPicPr>
        <p:blipFill>
          <a:blip r:embed="rId4"/>
          <a:stretch>
            <a:fillRect/>
          </a:stretch>
        </p:blipFill>
        <p:spPr>
          <a:xfrm>
            <a:off x="2281629" y="3832266"/>
            <a:ext cx="3219519" cy="2004204"/>
          </a:xfrm>
          <a:prstGeom prst="rect">
            <a:avLst/>
          </a:prstGeom>
        </p:spPr>
      </p:pic>
      <p:pic>
        <p:nvPicPr>
          <p:cNvPr id="10" name="Picture 9">
            <a:extLst>
              <a:ext uri="{FF2B5EF4-FFF2-40B4-BE49-F238E27FC236}">
                <a16:creationId xmlns:a16="http://schemas.microsoft.com/office/drawing/2014/main" id="{049C5E7D-40E1-4056-AF58-E0D485D6FCB5}"/>
              </a:ext>
            </a:extLst>
          </p:cNvPr>
          <p:cNvPicPr>
            <a:picLocks noChangeAspect="1"/>
          </p:cNvPicPr>
          <p:nvPr/>
        </p:nvPicPr>
        <p:blipFill>
          <a:blip r:embed="rId5"/>
          <a:stretch>
            <a:fillRect/>
          </a:stretch>
        </p:blipFill>
        <p:spPr>
          <a:xfrm>
            <a:off x="5794221" y="3556564"/>
            <a:ext cx="5171205" cy="2555607"/>
          </a:xfrm>
          <a:prstGeom prst="rect">
            <a:avLst/>
          </a:prstGeom>
        </p:spPr>
      </p:pic>
    </p:spTree>
    <p:extLst>
      <p:ext uri="{BB962C8B-B14F-4D97-AF65-F5344CB8AC3E}">
        <p14:creationId xmlns:p14="http://schemas.microsoft.com/office/powerpoint/2010/main" val="1979213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692953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Eye diagram</a:t>
            </a:r>
          </a:p>
        </p:txBody>
      </p:sp>
      <p:pic>
        <p:nvPicPr>
          <p:cNvPr id="6" name="Content Placeholder 5">
            <a:extLst>
              <a:ext uri="{FF2B5EF4-FFF2-40B4-BE49-F238E27FC236}">
                <a16:creationId xmlns:a16="http://schemas.microsoft.com/office/drawing/2014/main" id="{589816CE-74AC-4053-BC09-5C60FC0559BB}"/>
              </a:ext>
            </a:extLst>
          </p:cNvPr>
          <p:cNvPicPr>
            <a:picLocks noGrp="1" noChangeAspect="1"/>
          </p:cNvPicPr>
          <p:nvPr>
            <p:ph idx="1"/>
          </p:nvPr>
        </p:nvPicPr>
        <p:blipFill>
          <a:blip r:embed="rId3"/>
          <a:stretch>
            <a:fillRect/>
          </a:stretch>
        </p:blipFill>
        <p:spPr>
          <a:xfrm>
            <a:off x="5750102" y="858138"/>
            <a:ext cx="4941080" cy="2418836"/>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7" name="TextBox 6">
            <a:extLst>
              <a:ext uri="{FF2B5EF4-FFF2-40B4-BE49-F238E27FC236}">
                <a16:creationId xmlns:a16="http://schemas.microsoft.com/office/drawing/2014/main" id="{2B8C5CE3-014E-4340-8793-CE5C016CB8D2}"/>
              </a:ext>
            </a:extLst>
          </p:cNvPr>
          <p:cNvSpPr txBox="1"/>
          <p:nvPr/>
        </p:nvSpPr>
        <p:spPr>
          <a:xfrm>
            <a:off x="367567" y="1069347"/>
            <a:ext cx="3781099" cy="1540934"/>
          </a:xfrm>
          <a:prstGeom prst="rect">
            <a:avLst/>
          </a:prstGeom>
          <a:noFill/>
        </p:spPr>
        <p:txBody>
          <a:bodyPr wrap="square" lIns="0" tIns="0" rIns="0" bIns="0" rtlCol="0">
            <a:noAutofit/>
          </a:bodyPr>
          <a:lstStyle/>
          <a:p>
            <a:pPr marL="171450" indent="-171450">
              <a:lnSpc>
                <a:spcPct val="110000"/>
              </a:lnSpc>
              <a:spcBef>
                <a:spcPts val="0"/>
              </a:spcBef>
              <a:buFont typeface="Arial" panose="020B0604020202020204" pitchFamily="34" charset="0"/>
              <a:buChar char="•"/>
            </a:pPr>
            <a:r>
              <a:rPr lang="en-US" sz="1200" dirty="0">
                <a:solidFill>
                  <a:schemeClr val="tx1"/>
                </a:solidFill>
                <a:latin typeface="+mn-lt"/>
                <a:ea typeface="Arial Unicode MS" panose="020B0604020202020204" pitchFamily="34" charset="-128"/>
                <a:cs typeface="Arial Unicode MS" panose="020B0604020202020204" pitchFamily="34" charset="-128"/>
              </a:rPr>
              <a:t>Use PRBS Stimulus  00000101110100101110110…</a:t>
            </a:r>
          </a:p>
          <a:p>
            <a:pPr marL="171450" indent="-171450">
              <a:lnSpc>
                <a:spcPct val="110000"/>
              </a:lnSpc>
              <a:spcBef>
                <a:spcPts val="0"/>
              </a:spcBef>
              <a:buFont typeface="Arial" panose="020B0604020202020204" pitchFamily="34" charset="0"/>
              <a:buChar char="•"/>
            </a:pPr>
            <a:r>
              <a:rPr lang="en-US" sz="1200" dirty="0">
                <a:latin typeface="+mn-lt"/>
                <a:ea typeface="Arial Unicode MS" panose="020B0604020202020204" pitchFamily="34" charset="-128"/>
                <a:cs typeface="Arial Unicode MS" panose="020B0604020202020204" pitchFamily="34" charset="-128"/>
              </a:rPr>
              <a:t>Run Time domain simulation </a:t>
            </a:r>
          </a:p>
          <a:p>
            <a:pPr marL="171450" indent="-171450">
              <a:lnSpc>
                <a:spcPct val="110000"/>
              </a:lnSpc>
              <a:spcBef>
                <a:spcPts val="0"/>
              </a:spcBef>
              <a:buFont typeface="Arial" panose="020B0604020202020204" pitchFamily="34" charset="0"/>
              <a:buChar char="•"/>
            </a:pPr>
            <a:r>
              <a:rPr lang="en-US" sz="1200" dirty="0">
                <a:solidFill>
                  <a:schemeClr val="tx1"/>
                </a:solidFill>
                <a:latin typeface="+mn-lt"/>
                <a:ea typeface="Arial Unicode MS" panose="020B0604020202020204" pitchFamily="34" charset="-128"/>
                <a:cs typeface="Arial Unicode MS" panose="020B0604020202020204" pitchFamily="34" charset="-128"/>
              </a:rPr>
              <a:t>Slice waveform at 1 UI (unit interval) and overlap waveform pieces</a:t>
            </a:r>
          </a:p>
          <a:p>
            <a:pPr marL="171450" indent="-171450">
              <a:lnSpc>
                <a:spcPct val="110000"/>
              </a:lnSpc>
              <a:spcBef>
                <a:spcPts val="0"/>
              </a:spcBef>
              <a:buFont typeface="Arial" panose="020B0604020202020204" pitchFamily="34" charset="0"/>
              <a:buChar char="•"/>
            </a:pPr>
            <a:endParaRPr lang="en-US" sz="12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r>
              <a:rPr lang="en-US" sz="1200" dirty="0">
                <a:latin typeface="+mn-lt"/>
                <a:ea typeface="Arial Unicode MS" panose="020B0604020202020204" pitchFamily="34" charset="-128"/>
                <a:cs typeface="Arial Unicode MS" panose="020B0604020202020204" pitchFamily="34" charset="-128"/>
              </a:rPr>
              <a:t>Opened eye means RX can recognize TX symbols basing on voltage level at UI/2</a:t>
            </a: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sp>
        <p:nvSpPr>
          <p:cNvPr id="8" name="TextBox 7">
            <a:extLst>
              <a:ext uri="{FF2B5EF4-FFF2-40B4-BE49-F238E27FC236}">
                <a16:creationId xmlns:a16="http://schemas.microsoft.com/office/drawing/2014/main" id="{60774789-5C61-4AAF-9E75-BBBB620C61AE}"/>
              </a:ext>
            </a:extLst>
          </p:cNvPr>
          <p:cNvSpPr txBox="1"/>
          <p:nvPr/>
        </p:nvSpPr>
        <p:spPr>
          <a:xfrm>
            <a:off x="184340" y="2996236"/>
            <a:ext cx="5908146" cy="705556"/>
          </a:xfrm>
          <a:prstGeom prst="rect">
            <a:avLst/>
          </a:prstGeom>
          <a:noFill/>
        </p:spPr>
        <p:txBody>
          <a:bodyPr wrap="none" lIns="0" tIns="0" rIns="0" bIns="0" rtlCol="0">
            <a:noAutofit/>
          </a:bodyPr>
          <a:lstStyle/>
          <a:p>
            <a:pPr>
              <a:lnSpc>
                <a:spcPct val="110000"/>
              </a:lnSpc>
              <a:spcBef>
                <a:spcPts val="0"/>
              </a:spcBef>
            </a:pPr>
            <a:r>
              <a:rPr lang="en-US" sz="1200" dirty="0">
                <a:latin typeface="+mn-lt"/>
                <a:ea typeface="Arial Unicode MS" panose="020B0604020202020204" pitchFamily="34" charset="-128"/>
                <a:cs typeface="Arial Unicode MS" panose="020B0604020202020204" pitchFamily="34" charset="-128"/>
              </a:rPr>
              <a:t>Works, but t</a:t>
            </a:r>
            <a:r>
              <a:rPr lang="en-US" sz="1200" dirty="0">
                <a:solidFill>
                  <a:schemeClr val="tx1"/>
                </a:solidFill>
                <a:latin typeface="+mn-lt"/>
                <a:ea typeface="Arial Unicode MS" panose="020B0604020202020204" pitchFamily="34" charset="-128"/>
                <a:cs typeface="Arial Unicode MS" panose="020B0604020202020204" pitchFamily="34" charset="-128"/>
              </a:rPr>
              <a:t>ime domain simulations are impractical for more than 10K bits</a:t>
            </a:r>
          </a:p>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(slow, huge waveforms). </a:t>
            </a:r>
          </a:p>
          <a:p>
            <a:pPr>
              <a:lnSpc>
                <a:spcPct val="110000"/>
              </a:lnSpc>
              <a:spcBef>
                <a:spcPts val="0"/>
              </a:spcBef>
            </a:pPr>
            <a:r>
              <a:rPr lang="en-US" sz="1200" dirty="0">
                <a:solidFill>
                  <a:schemeClr val="tx1"/>
                </a:solidFill>
                <a:latin typeface="+mn-lt"/>
                <a:ea typeface="Arial Unicode MS" panose="020B0604020202020204" pitchFamily="34" charset="-128"/>
                <a:cs typeface="Arial Unicode MS" panose="020B0604020202020204" pitchFamily="34" charset="-128"/>
              </a:rPr>
              <a:t>SerDes link usually needs 25K just to</a:t>
            </a:r>
            <a:r>
              <a:rPr lang="ru-RU" sz="1200" dirty="0">
                <a:solidFill>
                  <a:schemeClr val="tx1"/>
                </a:solidFill>
                <a:latin typeface="+mn-lt"/>
                <a:ea typeface="Arial Unicode MS" panose="020B0604020202020204" pitchFamily="34" charset="-128"/>
                <a:cs typeface="Arial Unicode MS" panose="020B0604020202020204" pitchFamily="34" charset="-128"/>
              </a:rPr>
              <a:t> </a:t>
            </a:r>
            <a:r>
              <a:rPr lang="en-US" sz="1200" dirty="0">
                <a:solidFill>
                  <a:schemeClr val="tx1"/>
                </a:solidFill>
                <a:latin typeface="+mn-lt"/>
                <a:ea typeface="Arial Unicode MS" panose="020B0604020202020204" pitchFamily="34" charset="-128"/>
                <a:cs typeface="Arial Unicode MS" panose="020B0604020202020204" pitchFamily="34" charset="-128"/>
              </a:rPr>
              <a:t>handshake and settle</a:t>
            </a:r>
          </a:p>
          <a:p>
            <a:pPr>
              <a:lnSpc>
                <a:spcPct val="110000"/>
              </a:lnSpc>
              <a:spcBef>
                <a:spcPts val="0"/>
              </a:spcBef>
            </a:pPr>
            <a:endParaRPr lang="en-US" sz="1200" dirty="0">
              <a:solidFill>
                <a:schemeClr val="tx1"/>
              </a:solidFill>
              <a:latin typeface="+mn-lt"/>
              <a:ea typeface="Arial Unicode MS" panose="020B0604020202020204" pitchFamily="34" charset="-128"/>
              <a:cs typeface="Arial Unicode MS" panose="020B0604020202020204" pitchFamily="34" charset="-128"/>
            </a:endParaRPr>
          </a:p>
          <a:p>
            <a:pPr>
              <a:lnSpc>
                <a:spcPct val="110000"/>
              </a:lnSpc>
              <a:spcBef>
                <a:spcPts val="0"/>
              </a:spcBef>
            </a:pP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10" name="Picture 9">
            <a:extLst>
              <a:ext uri="{FF2B5EF4-FFF2-40B4-BE49-F238E27FC236}">
                <a16:creationId xmlns:a16="http://schemas.microsoft.com/office/drawing/2014/main" id="{A69FA5DF-AF34-4271-8689-9EC065DCA2F6}"/>
              </a:ext>
            </a:extLst>
          </p:cNvPr>
          <p:cNvPicPr>
            <a:picLocks noChangeAspect="1"/>
          </p:cNvPicPr>
          <p:nvPr/>
        </p:nvPicPr>
        <p:blipFill>
          <a:blip r:embed="rId4"/>
          <a:stretch>
            <a:fillRect/>
          </a:stretch>
        </p:blipFill>
        <p:spPr>
          <a:xfrm>
            <a:off x="4516233" y="1503523"/>
            <a:ext cx="1029761" cy="836271"/>
          </a:xfrm>
          <a:prstGeom prst="rect">
            <a:avLst/>
          </a:prstGeom>
        </p:spPr>
      </p:pic>
      <p:cxnSp>
        <p:nvCxnSpPr>
          <p:cNvPr id="12" name="Straight Arrow Connector 11">
            <a:extLst>
              <a:ext uri="{FF2B5EF4-FFF2-40B4-BE49-F238E27FC236}">
                <a16:creationId xmlns:a16="http://schemas.microsoft.com/office/drawing/2014/main" id="{A60FD5B8-CC3A-4E2F-AABB-F05AB070503B}"/>
              </a:ext>
            </a:extLst>
          </p:cNvPr>
          <p:cNvCxnSpPr>
            <a:cxnSpLocks/>
          </p:cNvCxnSpPr>
          <p:nvPr/>
        </p:nvCxnSpPr>
        <p:spPr bwMode="auto">
          <a:xfrm flipV="1">
            <a:off x="4967892" y="1584862"/>
            <a:ext cx="1360312" cy="496712"/>
          </a:xfrm>
          <a:prstGeom prst="straightConnector1">
            <a:avLst/>
          </a:prstGeom>
          <a:ln>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DBD11C75-3C72-4216-9142-485A7A82B103}"/>
              </a:ext>
            </a:extLst>
          </p:cNvPr>
          <p:cNvSpPr txBox="1"/>
          <p:nvPr/>
        </p:nvSpPr>
        <p:spPr>
          <a:xfrm>
            <a:off x="188459" y="3810184"/>
            <a:ext cx="9164385" cy="920045"/>
          </a:xfrm>
          <a:prstGeom prst="rect">
            <a:avLst/>
          </a:prstGeom>
          <a:noFill/>
        </p:spPr>
        <p:txBody>
          <a:bodyPr wrap="none" lIns="0" tIns="0" rIns="0" bIns="0" rtlCol="0">
            <a:noAutofit/>
          </a:bodyPr>
          <a:lstStyle/>
          <a:p>
            <a:pPr>
              <a:lnSpc>
                <a:spcPct val="110000"/>
              </a:lnSpc>
              <a:spcBef>
                <a:spcPts val="0"/>
              </a:spcBef>
            </a:pPr>
            <a:r>
              <a:rPr lang="en-US" sz="1200" b="1" dirty="0">
                <a:latin typeface="+mn-lt"/>
                <a:ea typeface="Arial Unicode MS" panose="020B0604020202020204" pitchFamily="34" charset="-128"/>
                <a:cs typeface="Arial Unicode MS" panose="020B0604020202020204" pitchFamily="34" charset="-128"/>
              </a:rPr>
              <a:t>Fast Eye</a:t>
            </a:r>
            <a:endParaRPr lang="en-US" sz="1200" dirty="0">
              <a:latin typeface="+mn-lt"/>
              <a:ea typeface="Arial Unicode MS" panose="020B0604020202020204" pitchFamily="34" charset="-128"/>
              <a:cs typeface="Arial Unicode MS" panose="020B0604020202020204" pitchFamily="34" charset="-128"/>
            </a:endParaRPr>
          </a:p>
          <a:p>
            <a:pPr>
              <a:lnSpc>
                <a:spcPct val="110000"/>
              </a:lnSpc>
              <a:spcBef>
                <a:spcPts val="0"/>
              </a:spcBef>
            </a:pPr>
            <a:r>
              <a:rPr lang="en-US" sz="1200" dirty="0">
                <a:latin typeface="+mn-lt"/>
                <a:ea typeface="Arial Unicode MS" panose="020B0604020202020204" pitchFamily="34" charset="-128"/>
                <a:cs typeface="Arial Unicode MS" panose="020B0604020202020204" pitchFamily="34" charset="-128"/>
              </a:rPr>
              <a:t>For Linear Time-Invariant (</a:t>
            </a:r>
            <a:r>
              <a:rPr lang="en-US" sz="1200" b="1" dirty="0">
                <a:latin typeface="+mn-lt"/>
                <a:ea typeface="Arial Unicode MS" panose="020B0604020202020204" pitchFamily="34" charset="-128"/>
                <a:cs typeface="Arial Unicode MS" panose="020B0604020202020204" pitchFamily="34" charset="-128"/>
              </a:rPr>
              <a:t>LTI</a:t>
            </a:r>
            <a:r>
              <a:rPr lang="en-US" sz="1200" dirty="0">
                <a:latin typeface="+mn-lt"/>
                <a:ea typeface="Arial Unicode MS" panose="020B0604020202020204" pitchFamily="34" charset="-128"/>
                <a:cs typeface="Arial Unicode MS" panose="020B0604020202020204" pitchFamily="34" charset="-128"/>
              </a:rPr>
              <a:t>) System we build waveform from s-parameter (</a:t>
            </a:r>
            <a:r>
              <a:rPr lang="en-US" sz="1200" dirty="0" err="1">
                <a:latin typeface="+mn-lt"/>
                <a:ea typeface="Arial Unicode MS" panose="020B0604020202020204" pitchFamily="34" charset="-128"/>
                <a:cs typeface="Arial Unicode MS" panose="020B0604020202020204" pitchFamily="34" charset="-128"/>
              </a:rPr>
              <a:t>freq</a:t>
            </a:r>
            <a:r>
              <a:rPr lang="en-US" sz="1200" dirty="0">
                <a:latin typeface="+mn-lt"/>
                <a:ea typeface="Arial Unicode MS" panose="020B0604020202020204" pitchFamily="34" charset="-128"/>
                <a:cs typeface="Arial Unicode MS" panose="020B0604020202020204" pitchFamily="34" charset="-128"/>
              </a:rPr>
              <a:t> domain) using convolution and superposition:</a:t>
            </a:r>
            <a:endParaRPr lang="en-US" sz="12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17" name="Picture 16">
            <a:extLst>
              <a:ext uri="{FF2B5EF4-FFF2-40B4-BE49-F238E27FC236}">
                <a16:creationId xmlns:a16="http://schemas.microsoft.com/office/drawing/2014/main" id="{72497A61-E5A6-4AA9-8911-69811D4F1E26}"/>
              </a:ext>
            </a:extLst>
          </p:cNvPr>
          <p:cNvPicPr>
            <a:picLocks noChangeAspect="1"/>
          </p:cNvPicPr>
          <p:nvPr/>
        </p:nvPicPr>
        <p:blipFill>
          <a:blip r:embed="rId5"/>
          <a:stretch>
            <a:fillRect/>
          </a:stretch>
        </p:blipFill>
        <p:spPr>
          <a:xfrm>
            <a:off x="262921" y="4234939"/>
            <a:ext cx="2875492" cy="1784684"/>
          </a:xfrm>
          <a:prstGeom prst="rect">
            <a:avLst/>
          </a:prstGeom>
        </p:spPr>
      </p:pic>
      <p:pic>
        <p:nvPicPr>
          <p:cNvPr id="19" name="Picture 18">
            <a:extLst>
              <a:ext uri="{FF2B5EF4-FFF2-40B4-BE49-F238E27FC236}">
                <a16:creationId xmlns:a16="http://schemas.microsoft.com/office/drawing/2014/main" id="{1A2C85C4-9D8C-4A71-B74A-56A8903FC888}"/>
              </a:ext>
            </a:extLst>
          </p:cNvPr>
          <p:cNvPicPr>
            <a:picLocks noChangeAspect="1"/>
          </p:cNvPicPr>
          <p:nvPr/>
        </p:nvPicPr>
        <p:blipFill>
          <a:blip r:embed="rId6"/>
          <a:stretch>
            <a:fillRect/>
          </a:stretch>
        </p:blipFill>
        <p:spPr>
          <a:xfrm>
            <a:off x="3285804" y="4290176"/>
            <a:ext cx="3268971" cy="1729447"/>
          </a:xfrm>
          <a:prstGeom prst="rect">
            <a:avLst/>
          </a:prstGeom>
        </p:spPr>
      </p:pic>
    </p:spTree>
    <p:extLst>
      <p:ext uri="{BB962C8B-B14F-4D97-AF65-F5344CB8AC3E}">
        <p14:creationId xmlns:p14="http://schemas.microsoft.com/office/powerpoint/2010/main" val="383540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Eye distortion</a:t>
            </a:r>
          </a:p>
        </p:txBody>
      </p:sp>
      <p:sp>
        <p:nvSpPr>
          <p:cNvPr id="3" name="Content Placeholder 2"/>
          <p:cNvSpPr>
            <a:spLocks noGrp="1"/>
          </p:cNvSpPr>
          <p:nvPr>
            <p:ph idx="1"/>
          </p:nvPr>
        </p:nvSpPr>
        <p:spPr>
          <a:xfrm>
            <a:off x="0" y="1203157"/>
            <a:ext cx="4085304" cy="4485799"/>
          </a:xfrm>
        </p:spPr>
        <p:txBody>
          <a:bodyPr>
            <a:normAutofit/>
          </a:bodyPr>
          <a:lstStyle/>
          <a:p>
            <a:pPr marL="342900" indent="-342900">
              <a:buFont typeface="Arial" panose="020B0604020202020204" pitchFamily="34" charset="0"/>
              <a:buChar char="•"/>
            </a:pPr>
            <a:r>
              <a:rPr lang="en-US" sz="1800" dirty="0"/>
              <a:t>Lossy effects</a:t>
            </a:r>
          </a:p>
          <a:p>
            <a:pPr marL="1031875" lvl="1" indent="-342900"/>
            <a:r>
              <a:rPr lang="en-US" sz="1400" dirty="0"/>
              <a:t>Skin effect</a:t>
            </a:r>
          </a:p>
          <a:p>
            <a:pPr marL="1031875" lvl="1" indent="-342900"/>
            <a:r>
              <a:rPr lang="en-US" sz="1400" dirty="0"/>
              <a:t>Dielectric loss</a:t>
            </a:r>
          </a:p>
          <a:p>
            <a:pPr marL="342900" indent="-342900">
              <a:buFont typeface="Arial" panose="020B0604020202020204" pitchFamily="34" charset="0"/>
              <a:buChar char="•"/>
            </a:pPr>
            <a:r>
              <a:rPr lang="en-US" sz="1800" dirty="0"/>
              <a:t>Reflections</a:t>
            </a:r>
          </a:p>
          <a:p>
            <a:pPr marL="1031875" lvl="1" indent="-342900"/>
            <a:r>
              <a:rPr lang="en-US" sz="1400" dirty="0"/>
              <a:t>Via stubs</a:t>
            </a:r>
          </a:p>
          <a:p>
            <a:pPr marL="1031875" lvl="1" indent="-342900"/>
            <a:r>
              <a:rPr lang="en-US" sz="1400" dirty="0"/>
              <a:t>Impedance mismatch</a:t>
            </a:r>
          </a:p>
          <a:p>
            <a:pPr marL="1031875" lvl="1" indent="-342900"/>
            <a:r>
              <a:rPr lang="en-US" sz="1400" dirty="0"/>
              <a:t>Termination</a:t>
            </a:r>
          </a:p>
          <a:p>
            <a:pPr marL="342900" indent="-342900">
              <a:buFont typeface="Arial" panose="020B0604020202020204" pitchFamily="34" charset="0"/>
              <a:buChar char="•"/>
            </a:pPr>
            <a:r>
              <a:rPr lang="en-US" sz="1800" dirty="0"/>
              <a:t>Crosstalk</a:t>
            </a:r>
          </a:p>
          <a:p>
            <a:pPr marL="342900" indent="-342900">
              <a:buFont typeface="Arial" panose="020B0604020202020204" pitchFamily="34" charset="0"/>
              <a:buChar char="•"/>
            </a:pPr>
            <a:r>
              <a:rPr lang="en-US" sz="1800" dirty="0"/>
              <a:t>Ground bounce</a:t>
            </a:r>
          </a:p>
          <a:p>
            <a:pPr marL="1031875" lvl="1" indent="-342900"/>
            <a:r>
              <a:rPr lang="en-US" sz="1400" dirty="0"/>
              <a:t>Return path</a:t>
            </a:r>
          </a:p>
          <a:p>
            <a:pPr marL="342900" indent="-342900">
              <a:buFont typeface="Arial" panose="020B0604020202020204" pitchFamily="34" charset="0"/>
              <a:buChar char="•"/>
            </a:pPr>
            <a:r>
              <a:rPr lang="en-US" sz="1800" dirty="0"/>
              <a:t>Jitter</a:t>
            </a:r>
          </a:p>
          <a:p>
            <a:pPr marL="342900" indent="-342900">
              <a:buFont typeface="Arial" panose="020B0604020202020204" pitchFamily="34" charset="0"/>
              <a:buChar char="•"/>
            </a:pPr>
            <a:r>
              <a:rPr lang="en-US" sz="1800" dirty="0"/>
              <a:t>EMI</a:t>
            </a:r>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5FA744C3-21D6-4B26-A623-2D23058D8676}"/>
              </a:ext>
            </a:extLst>
          </p:cNvPr>
          <p:cNvPicPr>
            <a:picLocks noChangeAspect="1"/>
          </p:cNvPicPr>
          <p:nvPr/>
        </p:nvPicPr>
        <p:blipFill>
          <a:blip r:embed="rId3"/>
          <a:stretch>
            <a:fillRect/>
          </a:stretch>
        </p:blipFill>
        <p:spPr>
          <a:xfrm>
            <a:off x="3983260" y="1498228"/>
            <a:ext cx="7491650" cy="3895658"/>
          </a:xfrm>
          <a:prstGeom prst="rect">
            <a:avLst/>
          </a:prstGeom>
        </p:spPr>
      </p:pic>
    </p:spTree>
    <p:extLst>
      <p:ext uri="{BB962C8B-B14F-4D97-AF65-F5344CB8AC3E}">
        <p14:creationId xmlns:p14="http://schemas.microsoft.com/office/powerpoint/2010/main" val="1657440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Signal attenuation and distortion, 011111000010000</a:t>
            </a:r>
          </a:p>
        </p:txBody>
      </p:sp>
      <p:pic>
        <p:nvPicPr>
          <p:cNvPr id="6" name="Content Placeholder 5">
            <a:extLst>
              <a:ext uri="{FF2B5EF4-FFF2-40B4-BE49-F238E27FC236}">
                <a16:creationId xmlns:a16="http://schemas.microsoft.com/office/drawing/2014/main" id="{2A81B6FB-74AB-46A4-BF00-7700E6F5D36F}"/>
              </a:ext>
            </a:extLst>
          </p:cNvPr>
          <p:cNvPicPr>
            <a:picLocks noGrp="1" noChangeAspect="1"/>
          </p:cNvPicPr>
          <p:nvPr>
            <p:ph idx="1"/>
          </p:nvPr>
        </p:nvPicPr>
        <p:blipFill>
          <a:blip r:embed="rId3"/>
          <a:stretch>
            <a:fillRect/>
          </a:stretch>
        </p:blipFill>
        <p:spPr>
          <a:xfrm>
            <a:off x="1821942" y="1203325"/>
            <a:ext cx="8544940" cy="4486275"/>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794482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ISI</a:t>
            </a:r>
          </a:p>
        </p:txBody>
      </p:sp>
      <p:pic>
        <p:nvPicPr>
          <p:cNvPr id="6" name="Content Placeholder 5">
            <a:extLst>
              <a:ext uri="{FF2B5EF4-FFF2-40B4-BE49-F238E27FC236}">
                <a16:creationId xmlns:a16="http://schemas.microsoft.com/office/drawing/2014/main" id="{D73C9B4C-4664-439E-829E-2C39CD53DD8E}"/>
              </a:ext>
            </a:extLst>
          </p:cNvPr>
          <p:cNvPicPr>
            <a:picLocks noGrp="1" noChangeAspect="1"/>
          </p:cNvPicPr>
          <p:nvPr>
            <p:ph idx="1"/>
          </p:nvPr>
        </p:nvPicPr>
        <p:blipFill>
          <a:blip r:embed="rId3"/>
          <a:stretch>
            <a:fillRect/>
          </a:stretch>
        </p:blipFill>
        <p:spPr>
          <a:xfrm>
            <a:off x="393700" y="333170"/>
            <a:ext cx="6979250" cy="5492443"/>
          </a:xfrm>
        </p:spPr>
      </p:pic>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591907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88825" cy="1203159"/>
          </a:xfrm>
        </p:spPr>
        <p:txBody>
          <a:bodyPr>
            <a:normAutofit/>
          </a:bodyPr>
          <a:lstStyle/>
          <a:p>
            <a:r>
              <a:rPr lang="en-US" sz="2400" dirty="0"/>
              <a:t>Summary</a:t>
            </a:r>
          </a:p>
        </p:txBody>
      </p:sp>
      <p:sp>
        <p:nvSpPr>
          <p:cNvPr id="3" name="Content Placeholder 2"/>
          <p:cNvSpPr>
            <a:spLocks noGrp="1"/>
          </p:cNvSpPr>
          <p:nvPr>
            <p:ph idx="1"/>
          </p:nvPr>
        </p:nvSpPr>
        <p:spPr>
          <a:xfrm>
            <a:off x="-1" y="1203157"/>
            <a:ext cx="12188825" cy="4485799"/>
          </a:xfrm>
        </p:spPr>
        <p:txBody>
          <a:bodyPr>
            <a:normAutofit/>
          </a:bodyPr>
          <a:lstStyle/>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r>
              <a:rPr lang="en-US">
                <a:solidFill>
                  <a:srgbClr val="333333"/>
                </a:solidFill>
              </a:rPr>
              <a:t>Presentation Title</a:t>
            </a:r>
            <a:endParaRPr lang="en-US" dirty="0">
              <a:solidFill>
                <a:srgbClr val="333333"/>
              </a:solidFill>
            </a:endParaRPr>
          </a:p>
        </p:txBody>
      </p:sp>
      <p:sp>
        <p:nvSpPr>
          <p:cNvPr id="62" name="Rectangle 61"/>
          <p:cNvSpPr/>
          <p:nvPr/>
        </p:nvSpPr>
        <p:spPr bwMode="auto">
          <a:xfrm>
            <a:off x="9806591" y="5472853"/>
            <a:ext cx="681567" cy="808567"/>
          </a:xfrm>
          <a:prstGeom prst="rect">
            <a:avLst/>
          </a:prstGeom>
          <a:solidFill>
            <a:schemeClr val="bg1"/>
          </a:solidFill>
          <a:ln>
            <a:noFill/>
          </a:ln>
          <a:effec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a:solidFill>
                <a:schemeClr val="tx1"/>
              </a:solidFill>
              <a:latin typeface="+mn-lt"/>
              <a:ea typeface="Arial Unicode MS" panose="020B0604020202020204" pitchFamily="34" charset="-128"/>
              <a:cs typeface="Arial Unicode MS" panose="020B0604020202020204" pitchFamily="34" charset="-128"/>
            </a:endParaRPr>
          </a:p>
        </p:txBody>
      </p:sp>
      <p:pic>
        <p:nvPicPr>
          <p:cNvPr id="6" name="Picture 5">
            <a:extLst>
              <a:ext uri="{FF2B5EF4-FFF2-40B4-BE49-F238E27FC236}">
                <a16:creationId xmlns:a16="http://schemas.microsoft.com/office/drawing/2014/main" id="{E80E46E7-CC56-4617-8E4D-65AE8EED3EAD}"/>
              </a:ext>
            </a:extLst>
          </p:cNvPr>
          <p:cNvPicPr>
            <a:picLocks noChangeAspect="1"/>
          </p:cNvPicPr>
          <p:nvPr/>
        </p:nvPicPr>
        <p:blipFill>
          <a:blip r:embed="rId3"/>
          <a:stretch>
            <a:fillRect/>
          </a:stretch>
        </p:blipFill>
        <p:spPr>
          <a:xfrm>
            <a:off x="0" y="0"/>
            <a:ext cx="8779455" cy="6858000"/>
          </a:xfrm>
          <a:prstGeom prst="rect">
            <a:avLst/>
          </a:prstGeom>
        </p:spPr>
      </p:pic>
    </p:spTree>
    <p:extLst>
      <p:ext uri="{BB962C8B-B14F-4D97-AF65-F5344CB8AC3E}">
        <p14:creationId xmlns:p14="http://schemas.microsoft.com/office/powerpoint/2010/main" val="32845364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Title of Presentation Maximum Three Lines Aligned from the Bottom&amp;quot;&quot;/&gt;&lt;property id=&quot;20307&quot; value=&quot;266&quot;/&gt;&lt;/object&gt;&lt;object type=&quot;3&quot; unique_id=&quot;10005&quot;&gt;&lt;property id=&quot;20148&quot; value=&quot;5&quot;/&gt;&lt;property id=&quot;20300&quot; value=&quot;Slide 2 - &amp;quot;Titles Are Tahoma 30 pt, Bold, Flush Left, Initial Caps, Edit to Fit Two Lines Max.&amp;quot;&quot;/&gt;&lt;property id=&quot;20307&quot; value=&quot;259&quot;/&gt;&lt;/object&gt;&lt;object type=&quot;3&quot; unique_id=&quot;10006&quot;&gt;&lt;property id=&quot;20148&quot; value=&quot;5&quot;/&gt;&lt;property id=&quot;20300&quot; value=&quot;Slide 3 - &amp;quot;Titles Are Two Lines Maximum, Vertically Aligned from Bottom of Text Box&amp;quot;&quot;/&gt;&lt;property id=&quot;20307&quot; value=&quot;256&quot;/&gt;&lt;/object&gt;&lt;object type=&quot;3&quot; unique_id=&quot;10007&quot;&gt;&lt;property id=&quot;20148&quot; value=&quot;5&quot;/&gt;&lt;property id=&quot;20300&quot; value=&quot;Slide 4 - &amp;quot;Tips&amp;quot;&quot;/&gt;&lt;property id=&quot;20307&quot; value=&quot;272&quot;/&gt;&lt;/object&gt;&lt;object type=&quot;3&quot; unique_id=&quot;10008&quot;&gt;&lt;property id=&quot;20148&quot; value=&quot;5&quot;/&gt;&lt;property id=&quot;20300&quot; value=&quot;Slide 5 - &amp;quot;Tips&amp;quot;&quot;/&gt;&lt;property id=&quot;20307&quot; value=&quot;268&quot;/&gt;&lt;/object&gt;&lt;object type=&quot;3&quot; unique_id=&quot;10009&quot;&gt;&lt;property id=&quot;20148&quot; value=&quot;5&quot;/&gt;&lt;property id=&quot;20300&quot; value=&quot;Slide 6 - &amp;quot;TRANSITION OR &amp;#x0D;&amp;#x0A;SECTION HEADING  &amp;quot;&quot;/&gt;&lt;property id=&quot;20307&quot; value=&quot;260&quot;/&gt;&lt;/object&gt;&lt;object type=&quot;3&quot; unique_id=&quot;10010&quot;&gt;&lt;property id=&quot;20148&quot; value=&quot;5&quot;/&gt;&lt;property id=&quot;20300&quot; value=&quot;Slide 7 - &amp;quot;Graphic Tips&amp;quot;&quot;/&gt;&lt;property id=&quot;20307&quot; value=&quot;258&quot;/&gt;&lt;/object&gt;&lt;object type=&quot;3&quot; unique_id=&quot;10011&quot;&gt;&lt;property id=&quot;20148&quot; value=&quot;5&quot;/&gt;&lt;property id=&quot;20300&quot; value=&quot;Slide 8 - &amp;quot;Make your presentations easy to share&amp;quot;&quot;/&gt;&lt;property id=&quot;20307&quot; value=&quot;262&quot;/&gt;&lt;/object&gt;&lt;object type=&quot;3&quot; unique_id=&quot;10012&quot;&gt;&lt;property id=&quot;20148&quot; value=&quot;5&quot;/&gt;&lt;property id=&quot;20300&quot; value=&quot;Slide 9 - &amp;quot;Chart Slide&amp;quot;&quot;/&gt;&lt;property id=&quot;20307&quot; value=&quot;267&quot;/&gt;&lt;/object&gt;&lt;object type=&quot;3&quot; unique_id=&quot;10013&quot;&gt;&lt;property id=&quot;20148&quot; value=&quot;5&quot;/&gt;&lt;property id=&quot;20300&quot; value=&quot;Slide 10&quot;/&gt;&lt;property id=&quot;20307&quot; value=&quot;264&quot;/&gt;&lt;/object&gt;&lt;object type=&quot;3&quot; unique_id=&quot;10014&quot;&gt;&lt;property id=&quot;20148&quot; value=&quot;5&quot;/&gt;&lt;property id=&quot;20300&quot; value=&quot;Slide 12 - &amp;quot;A Few Basic Elements&amp;quot;&quot;/&gt;&lt;property id=&quot;20307&quot; value=&quot;269&quot;/&gt;&lt;/object&gt;&lt;object type=&quot;3&quot; unique_id=&quot;10015&quot;&gt;&lt;property id=&quot;20148&quot; value=&quot;5&quot;/&gt;&lt;property id=&quot;20300&quot; value=&quot;Slide 13 - &amp;quot;Example of Objectives &amp;amp; Results Slide&amp;quot;&quot;/&gt;&lt;property id=&quot;20307&quot; value=&quot;270&quot;/&gt;&lt;/object&gt;&lt;object type=&quot;3&quot; unique_id=&quot;10016&quot;&gt;&lt;property id=&quot;20148&quot; value=&quot;5&quot;/&gt;&lt;property id=&quot;20300&quot; value=&quot;Slide 14 - &amp;quot;Example of Objectives &amp;amp; Results Slide&amp;quot;&quot;/&gt;&lt;property id=&quot;20307&quot; value=&quot;271&quot;/&gt;&lt;/object&gt;&lt;object type=&quot;3&quot; unique_id=&quot;10152&quot;&gt;&lt;property id=&quot;20148&quot; value=&quot;5&quot;/&gt;&lt;property id=&quot;20300&quot; value=&quot;Slide 11 - &amp;quot;Title of Presentation Maximum Three Lines Aligned from the Bottom&amp;quot;&quot;/&gt;&lt;property id=&quot;20307&quot; value=&quot;273&quot;/&gt;&lt;/objec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2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3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4.xml><?xml version="1.0" encoding="utf-8"?>
<p:tagLst xmlns:a="http://schemas.openxmlformats.org/drawingml/2006/main" xmlns:r="http://schemas.openxmlformats.org/officeDocument/2006/relationships" xmlns:p="http://schemas.openxmlformats.org/presentationml/2006/main">
  <p:tag name="TIMING" val="|29.3|1.8|13.1|7|31.1|9.8"/>
</p:tagLst>
</file>

<file path=ppt/tags/tag35.xml><?xml version="1.0" encoding="utf-8"?>
<p:tagLst xmlns:a="http://schemas.openxmlformats.org/drawingml/2006/main" xmlns:r="http://schemas.openxmlformats.org/officeDocument/2006/relationships" xmlns:p="http://schemas.openxmlformats.org/presentationml/2006/main">
  <p:tag name="TIMING" val="|29.3|1.8|13.1|7|31.1|9.8"/>
</p:tagLst>
</file>

<file path=ppt/tags/tag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heme/theme1.xml><?xml version="1.0" encoding="utf-8"?>
<a:theme xmlns:a="http://schemas.openxmlformats.org/drawingml/2006/main" name="Siemens 2017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 255 255 255">
      <a:srgbClr val="FFFFFF"/>
    </a:custClr>
    <a:custClr name="Siemens Accent Yellow dark | 235 120 10">
      <a:srgbClr val="EB780A"/>
    </a:custClr>
    <a:custClr name="Siemens Accent Yellow light | 255 185 0">
      <a:srgbClr val="FFB900"/>
    </a:custClr>
    <a:custClr name="Siemens Stone dark | 60 70 75">
      <a:srgbClr val="3C464B"/>
    </a:custClr>
    <a:custClr name="Siemens Sand dark | 115 100 90">
      <a:srgbClr val="73645A"/>
    </a:custClr>
    <a:custClr name="Siemens Accent Teal dark | 0 100 110">
      <a:srgbClr val="00646E"/>
    </a:custClr>
    <a:custClr name="Siemens Accent Yellow | 125 45 30">
      <a:srgbClr val="7D2D1E"/>
    </a:custClr>
    <a:custClr name="Siemens Accent Red | 65 20 50">
      <a:srgbClr val="411432"/>
    </a:custClr>
    <a:custClr name="Siemens Accent Blue | 0 70 105">
      <a:srgbClr val="004669"/>
    </a:custClr>
    <a:custClr name="Siemens Accent Green | 70 95 25">
      <a:srgbClr val="465F19"/>
    </a:custClr>
    <a:custClr name="Black">
      <a:srgbClr val="000000"/>
    </a:custClr>
    <a:custClr name="Siemens Accent Red dark | 100 25 70">
      <a:srgbClr val="641946"/>
    </a:custClr>
    <a:custClr name="Siemens Accent Red light | 175 35 95">
      <a:srgbClr val="AF235F"/>
    </a:custClr>
    <a:custClr name="Siemens Stone | 120 135 145">
      <a:srgbClr val="788791"/>
    </a:custClr>
    <a:custClr name="Siemens Sand | 155 150 130">
      <a:srgbClr val="9B9682"/>
    </a:custClr>
    <a:custClr name="Siemens Accent Teal | 15 130 135">
      <a:srgbClr val="0F8287"/>
    </a:custClr>
    <a:custClr name="Siemens Accent Yellow | 200 90 30">
      <a:srgbClr val="C85A1E"/>
    </a:custClr>
    <a:custClr name="Siemens Accent Red dark | 100 25 70">
      <a:srgbClr val="641946"/>
    </a:custClr>
    <a:custClr name="Siemens Accent Blue dark | 0 95 135">
      <a:srgbClr val="005F87"/>
    </a:custClr>
    <a:custClr name="Siemens Accent Green dark | 100 125 45">
      <a:srgbClr val="647D2D"/>
    </a:custClr>
    <a:custClr name="Siemens Stone light | 135 155 170">
      <a:srgbClr val="879BAA"/>
    </a:custClr>
    <a:custClr name="Siemens Accent Blue dark | 0 95 135">
      <a:srgbClr val="005F87"/>
    </a:custClr>
    <a:custClr name="Siemens Accent Blue light | 80 190 215">
      <a:srgbClr val="50BED7"/>
    </a:custClr>
    <a:custClr name="Siemens Stone | 155 175 190">
      <a:srgbClr val="9BAFBE"/>
    </a:custClr>
    <a:custClr name="Siemens Sand | 185 185 165">
      <a:srgbClr val="B9B9A5"/>
    </a:custClr>
    <a:custClr name="Siemens Accent Teal | 50 160 160">
      <a:srgbClr val="32A0A0"/>
    </a:custClr>
    <a:custClr name="Siemens Accent Yellow dark | 235 120 10">
      <a:srgbClr val="EB780A"/>
    </a:custClr>
    <a:custClr name="Siemens Accent Red | 135 30 80">
      <a:srgbClr val="871E50"/>
    </a:custClr>
    <a:custClr name="Siemens Accent Blue | 35 135 170">
      <a:srgbClr val="2387AA"/>
    </a:custClr>
    <a:custClr name="Siemens Accent Green | 135 150 40">
      <a:srgbClr val="879628"/>
    </a:custClr>
    <a:custClr name="Siemens Stone light 35% | 190 205 215">
      <a:srgbClr val="BECDD7"/>
    </a:custClr>
    <a:custClr name="Siemens Accent Green dark | 100 125 45">
      <a:srgbClr val="647D2D"/>
    </a:custClr>
    <a:custClr name="Siemens Accent Green light | 170 180 20">
      <a:srgbClr val="AAB414"/>
    </a:custClr>
    <a:custClr name="Siemens Stone light 35% | 190 205 215">
      <a:srgbClr val="BECDD7"/>
    </a:custClr>
    <a:custClr name="Siemens Sand light 35% | 215 215 205">
      <a:srgbClr val="D7D7CD"/>
    </a:custClr>
    <a:custClr name="Siemens Accent Teal | 75 185 185">
      <a:srgbClr val="4BB9B9"/>
    </a:custClr>
    <a:custClr name="Siemens Accent Yellow light | 255 185 0">
      <a:srgbClr val="FFB900"/>
    </a:custClr>
    <a:custClr name="Siemens Accent Red light | 175 35 95">
      <a:srgbClr val="AF235F"/>
    </a:custClr>
    <a:custClr name="Siemens Accent Blue | 65 170 200">
      <a:srgbClr val="41AAC8"/>
    </a:custClr>
    <a:custClr name="Siemens Accent Green light | 170 180 20">
      <a:srgbClr val="AAB414"/>
    </a:custClr>
    <a:custClr name="Siemens Sand light 35% | 215 215 205">
      <a:srgbClr val="D7D7CD"/>
    </a:custClr>
    <a:custClr name="Siemens Accent Teal dark | 0 100 110">
      <a:srgbClr val="00646E"/>
    </a:custClr>
    <a:custClr name="Siemens Accent Teal light | 65 170 170">
      <a:srgbClr val="41AAAA"/>
    </a:custClr>
    <a:custClr name="Siemens Stone | 205 217 225">
      <a:srgbClr val="CDD9E1"/>
    </a:custClr>
    <a:custClr name="Siemens Sand | 225 225 215">
      <a:srgbClr val="E1E1D7"/>
    </a:custClr>
    <a:custClr name="Siemens Accent Teal | 165 225 225">
      <a:srgbClr val="A5E1E1"/>
    </a:custClr>
    <a:custClr name="Siemens Accent Yellow | 255 225 120">
      <a:srgbClr val="FFE178"/>
    </a:custClr>
    <a:custClr name="Siemens Accent Red | 215 105 140">
      <a:srgbClr val="D7698C"/>
    </a:custClr>
    <a:custClr name="Siemens Accent Blue | 125 210 230">
      <a:srgbClr val="7DD2E6"/>
    </a:custClr>
    <a:custClr name="Siemens Accent Green | 210 215 65">
      <a:srgbClr val="D2D741"/>
    </a:custClr>
  </a:custClr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157630</TotalTime>
  <Words>754</Words>
  <Application>Microsoft Office PowerPoint</Application>
  <PresentationFormat>Custom</PresentationFormat>
  <Paragraphs>211</Paragraphs>
  <Slides>48</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Tahoma</vt:lpstr>
      <vt:lpstr>Wingdings</vt:lpstr>
      <vt:lpstr>Siemens 2017 – 16:9</vt:lpstr>
      <vt:lpstr>SerDes basics Dmitry Vasilchenko</vt:lpstr>
      <vt:lpstr>SerDes</vt:lpstr>
      <vt:lpstr>SerDes protocols</vt:lpstr>
      <vt:lpstr>Summary</vt:lpstr>
      <vt:lpstr>Eye diagram</vt:lpstr>
      <vt:lpstr>Eye distortion</vt:lpstr>
      <vt:lpstr>Signal attenuation and distortion, 011111000010000</vt:lpstr>
      <vt:lpstr>ISI</vt:lpstr>
      <vt:lpstr>Summary</vt:lpstr>
      <vt:lpstr>Summary</vt:lpstr>
      <vt:lpstr>Summary</vt:lpstr>
      <vt:lpstr>SerDes basics</vt:lpstr>
      <vt:lpstr>Summary</vt:lpstr>
      <vt:lpstr>Summary</vt:lpstr>
      <vt:lpstr>Summary</vt:lpstr>
      <vt:lpstr>Summary</vt:lpstr>
      <vt:lpstr>CTLE – Continues time linear equalizer</vt:lpstr>
      <vt:lpstr>Summary</vt:lpstr>
      <vt:lpstr>Summary</vt:lpstr>
      <vt:lpstr>Summary</vt:lpstr>
      <vt:lpstr>CTLE or DFE – depends on channel bumpiness</vt:lpstr>
      <vt:lpstr>Summary</vt:lpstr>
      <vt:lpstr>IBIS-AMI simulations</vt:lpstr>
      <vt:lpstr>Summary</vt:lpstr>
      <vt:lpstr>Summary</vt:lpstr>
      <vt:lpstr>Summary</vt:lpstr>
      <vt:lpstr>Summary</vt:lpstr>
      <vt:lpstr>Analyzing Serial Channels for Protocol Compliance</vt:lpstr>
      <vt:lpstr>Summary</vt:lpstr>
      <vt:lpstr>Summary</vt:lpstr>
      <vt:lpstr>Summary</vt:lpstr>
      <vt:lpstr>Summary</vt:lpstr>
      <vt:lpstr>COM</vt:lpstr>
      <vt:lpstr>Summary</vt:lpstr>
      <vt:lpstr>Summary</vt:lpstr>
      <vt:lpstr>Finding COM</vt:lpstr>
      <vt:lpstr>Summary</vt:lpstr>
      <vt:lpstr>Analyzing Serial Channels for Protocol Compliance</vt:lpstr>
      <vt:lpstr>Summary</vt:lpstr>
      <vt:lpstr>Summary</vt:lpstr>
      <vt:lpstr>Summary</vt:lpstr>
      <vt:lpstr>Summary</vt:lpstr>
      <vt:lpstr>Summary</vt:lpstr>
      <vt:lpstr>Summary</vt:lpstr>
      <vt:lpstr>Summary</vt:lpstr>
      <vt:lpstr>Summary</vt:lpstr>
      <vt:lpstr>Summary</vt:lpstr>
      <vt:lpstr>Summary</vt:lpstr>
    </vt:vector>
  </TitlesOfParts>
  <Company>MGC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Title – 36pt, Three Lines Max. Anchor: Bottom Left</dc:title>
  <dc:creator>lseigneu</dc:creator>
  <cp:lastModifiedBy>Vasilchenko, Dmitry (DI SW EBS ENG ANV HLA)</cp:lastModifiedBy>
  <cp:revision>1257</cp:revision>
  <cp:lastPrinted>2019-10-22T14:28:44Z</cp:lastPrinted>
  <dcterms:created xsi:type="dcterms:W3CDTF">2012-05-10T20:45:25Z</dcterms:created>
  <dcterms:modified xsi:type="dcterms:W3CDTF">2022-04-01T18:16:29Z</dcterms:modified>
</cp:coreProperties>
</file>